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7.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3" r:id="rId5"/>
    <p:sldId id="260" r:id="rId6"/>
    <p:sldId id="264" r:id="rId7"/>
    <p:sldId id="265" r:id="rId8"/>
    <p:sldId id="261" r:id="rId9"/>
    <p:sldId id="262" r:id="rId10"/>
    <p:sldId id="266" r:id="rId11"/>
    <p:sldId id="276" r:id="rId12"/>
    <p:sldId id="268" r:id="rId13"/>
    <p:sldId id="269" r:id="rId14"/>
    <p:sldId id="270" r:id="rId15"/>
    <p:sldId id="271" r:id="rId16"/>
    <p:sldId id="277"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1130" autoAdjust="0"/>
  </p:normalViewPr>
  <p:slideViewPr>
    <p:cSldViewPr snapToGrid="0">
      <p:cViewPr varScale="1">
        <p:scale>
          <a:sx n="83" d="100"/>
          <a:sy n="83" d="100"/>
        </p:scale>
        <p:origin x="13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2745"/>
              </a:solidFill>
            </c:spPr>
            <c:extLst>
              <c:ext xmlns:c16="http://schemas.microsoft.com/office/drawing/2014/chart" uri="{C3380CC4-5D6E-409C-BE32-E72D297353CC}">
                <c16:uniqueId val="{00000001-7916-F24B-8075-FF42743F1257}"/>
              </c:ext>
            </c:extLst>
          </c:dPt>
          <c:dPt>
            <c:idx val="1"/>
            <c:bubble3D val="0"/>
            <c:spPr>
              <a:solidFill>
                <a:srgbClr val="54BFFF"/>
              </a:solidFill>
            </c:spPr>
            <c:extLst>
              <c:ext xmlns:c16="http://schemas.microsoft.com/office/drawing/2014/chart" uri="{C3380CC4-5D6E-409C-BE32-E72D297353CC}">
                <c16:uniqueId val="{00000003-7916-F24B-8075-FF42743F1257}"/>
              </c:ext>
            </c:extLst>
          </c:dPt>
          <c:dPt>
            <c:idx val="2"/>
            <c:bubble3D val="0"/>
            <c:spPr>
              <a:solidFill>
                <a:srgbClr val="7595D3"/>
              </a:solidFill>
            </c:spPr>
            <c:extLst>
              <c:ext xmlns:c16="http://schemas.microsoft.com/office/drawing/2014/chart" uri="{C3380CC4-5D6E-409C-BE32-E72D297353CC}">
                <c16:uniqueId val="{00000005-7916-F24B-8075-FF42743F1257}"/>
              </c:ext>
            </c:extLst>
          </c:dPt>
          <c:dPt>
            <c:idx val="3"/>
            <c:bubble3D val="0"/>
            <c:spPr>
              <a:solidFill>
                <a:srgbClr val="00699B"/>
              </a:solidFill>
            </c:spPr>
            <c:extLst>
              <c:ext xmlns:c16="http://schemas.microsoft.com/office/drawing/2014/chart" uri="{C3380CC4-5D6E-409C-BE32-E72D297353CC}">
                <c16:uniqueId val="{00000007-7916-F24B-8075-FF42743F1257}"/>
              </c:ext>
            </c:extLst>
          </c:dPt>
          <c:dPt>
            <c:idx val="4"/>
            <c:bubble3D val="0"/>
            <c:spPr>
              <a:solidFill>
                <a:srgbClr val="003965"/>
              </a:solidFill>
            </c:spPr>
            <c:extLst>
              <c:ext xmlns:c16="http://schemas.microsoft.com/office/drawing/2014/chart" uri="{C3380CC4-5D6E-409C-BE32-E72D297353CC}">
                <c16:uniqueId val="{00000009-7916-F24B-8075-FF42743F1257}"/>
              </c:ext>
            </c:extLst>
          </c:dPt>
          <c:dLbls>
            <c:dLbl>
              <c:idx val="0"/>
              <c:spPr/>
              <c:txPr>
                <a:bodyPr/>
                <a:lstStyle/>
                <a:p>
                  <a:pPr>
                    <a:defRPr>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1-7916-F24B-8075-FF42743F1257}"/>
                </c:ext>
              </c:extLst>
            </c:dLbl>
            <c:dLbl>
              <c:idx val="1"/>
              <c:spPr/>
              <c:txPr>
                <a:bodyPr/>
                <a:lstStyle/>
                <a:p>
                  <a:pPr>
                    <a:defRPr>
                      <a:solidFill>
                        <a:srgbClr val="FFFFFF"/>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3-7916-F24B-8075-FF42743F1257}"/>
                </c:ext>
              </c:extLst>
            </c:dLbl>
            <c:dLbl>
              <c:idx val="2"/>
              <c:spPr/>
              <c:txPr>
                <a:bodyPr/>
                <a:lstStyle/>
                <a:p>
                  <a:pPr>
                    <a:defRPr>
                      <a:solidFill>
                        <a:srgbClr val="FFFFFF"/>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5-7916-F24B-8075-FF42743F1257}"/>
                </c:ext>
              </c:extLst>
            </c:dLbl>
            <c:dLbl>
              <c:idx val="3"/>
              <c:spPr/>
              <c:txPr>
                <a:bodyPr/>
                <a:lstStyle/>
                <a:p>
                  <a:pPr>
                    <a:defRPr>
                      <a:solidFill>
                        <a:srgbClr val="FFFFFF"/>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7-7916-F24B-8075-FF42743F1257}"/>
                </c:ext>
              </c:extLst>
            </c:dLbl>
            <c:dLbl>
              <c:idx val="4"/>
              <c:spPr/>
              <c:txPr>
                <a:bodyPr/>
                <a:lstStyle/>
                <a:p>
                  <a:pPr>
                    <a:defRPr>
                      <a:solidFill>
                        <a:schemeClr val="bg1"/>
                      </a:solidFill>
                    </a:defRPr>
                  </a:pPr>
                  <a:endParaRPr lang="en-US"/>
                </a:p>
              </c:txPr>
              <c:showLegendKey val="0"/>
              <c:showVal val="0"/>
              <c:showCatName val="0"/>
              <c:showSerName val="0"/>
              <c:showPercent val="1"/>
              <c:showBubbleSize val="0"/>
              <c:extLst>
                <c:ext xmlns:c16="http://schemas.microsoft.com/office/drawing/2014/chart" uri="{C3380CC4-5D6E-409C-BE32-E72D297353CC}">
                  <c16:uniqueId val="{00000009-7916-F24B-8075-FF42743F1257}"/>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Payment History - 35%</c:v>
                </c:pt>
                <c:pt idx="1">
                  <c:v>Amounts Owed - 30%</c:v>
                </c:pt>
                <c:pt idx="2">
                  <c:v>Length of Credit History - 15%</c:v>
                </c:pt>
                <c:pt idx="3">
                  <c:v>New Credit - 10%</c:v>
                </c:pt>
                <c:pt idx="4">
                  <c:v>Type of Credit Used - 10%</c:v>
                </c:pt>
              </c:strCache>
            </c:strRef>
          </c:cat>
          <c:val>
            <c:numRef>
              <c:f>Sheet1!$B$2:$B$6</c:f>
              <c:numCache>
                <c:formatCode>General</c:formatCode>
                <c:ptCount val="5"/>
                <c:pt idx="0">
                  <c:v>35</c:v>
                </c:pt>
                <c:pt idx="1">
                  <c:v>30</c:v>
                </c:pt>
                <c:pt idx="2">
                  <c:v>15</c:v>
                </c:pt>
                <c:pt idx="3">
                  <c:v>10</c:v>
                </c:pt>
                <c:pt idx="4">
                  <c:v>10</c:v>
                </c:pt>
              </c:numCache>
            </c:numRef>
          </c:val>
          <c:extLst>
            <c:ext xmlns:c16="http://schemas.microsoft.com/office/drawing/2014/chart" uri="{C3380CC4-5D6E-409C-BE32-E72D297353CC}">
              <c16:uniqueId val="{0000000A-7916-F24B-8075-FF42743F1257}"/>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4756003017104105"/>
          <c:y val="0.12657849409448799"/>
          <c:w val="0.45243996982895901"/>
          <c:h val="0.74684301181102397"/>
        </c:manualLayout>
      </c:layout>
      <c:overlay val="0"/>
      <c:txPr>
        <a:bodyPr/>
        <a:lstStyle/>
        <a:p>
          <a:pPr>
            <a:lnSpc>
              <a:spcPct val="90000"/>
            </a:lnSpc>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66C01-16DA-4ADC-B2F7-A018B2357640}"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62FA5-21AD-44C8-A1F3-5014483E2D22}" type="slidenum">
              <a:rPr lang="en-US" smtClean="0"/>
              <a:t>‹#›</a:t>
            </a:fld>
            <a:endParaRPr lang="en-US"/>
          </a:p>
        </p:txBody>
      </p:sp>
    </p:spTree>
    <p:extLst>
      <p:ext uri="{BB962C8B-B14F-4D97-AF65-F5344CB8AC3E}">
        <p14:creationId xmlns:p14="http://schemas.microsoft.com/office/powerpoint/2010/main" val="2660281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2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we’re going to talk</a:t>
            </a:r>
            <a:r>
              <a:rPr lang="en-US" sz="1200" kern="1200" baseline="0" dirty="0" smtClean="0">
                <a:solidFill>
                  <a:schemeClr val="tx1"/>
                </a:solidFill>
                <a:effectLst/>
                <a:latin typeface="+mn-lt"/>
                <a:ea typeface="+mn-ea"/>
                <a:cs typeface="+mn-cs"/>
              </a:rPr>
              <a:t> about credit reports and scores and how banks and credit unions use them to approve you for credit.</a:t>
            </a:r>
          </a:p>
          <a:p>
            <a:pPr marL="0" marR="0" lvl="0" indent="0" algn="l" defTabSz="914124"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We’ll also talk about how that score can cost you money and ways that you can improve your score to save.</a:t>
            </a:r>
          </a:p>
        </p:txBody>
      </p:sp>
    </p:spTree>
    <p:extLst>
      <p:ext uri="{BB962C8B-B14F-4D97-AF65-F5344CB8AC3E}">
        <p14:creationId xmlns:p14="http://schemas.microsoft.com/office/powerpoint/2010/main" val="414660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dirty="0" smtClean="0"/>
              <a:t>Since your credit score can cost you money</a:t>
            </a:r>
            <a:r>
              <a:rPr lang="en-US" baseline="0" dirty="0" smtClean="0"/>
              <a:t> or even a job, you need to know how it works.</a:t>
            </a:r>
          </a:p>
          <a:p>
            <a:endParaRPr lang="en-US" baseline="0" dirty="0" smtClean="0"/>
          </a:p>
          <a:p>
            <a:r>
              <a:rPr lang="en-US" baseline="0" dirty="0" smtClean="0"/>
              <a:t>(SLIDE)</a:t>
            </a:r>
          </a:p>
          <a:p>
            <a:endParaRPr lang="en-US" baseline="0" dirty="0" smtClean="0"/>
          </a:p>
          <a:p>
            <a:endParaRPr lang="en-US" baseline="0" dirty="0" smtClean="0"/>
          </a:p>
          <a:p>
            <a:r>
              <a:rPr lang="en-US" baseline="0" dirty="0" smtClean="0"/>
              <a:t>So….how can you make sure your credit score is high?</a:t>
            </a:r>
            <a:endParaRPr lang="en-US" dirty="0"/>
          </a:p>
        </p:txBody>
      </p:sp>
    </p:spTree>
    <p:extLst>
      <p:ext uri="{BB962C8B-B14F-4D97-AF65-F5344CB8AC3E}">
        <p14:creationId xmlns:p14="http://schemas.microsoft.com/office/powerpoint/2010/main" val="950060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endParaRPr lang="en-US" dirty="0"/>
          </a:p>
          <a:p>
            <a:pPr marL="228600" indent="-228600">
              <a:buAutoNum type="arabicPeriod"/>
            </a:pPr>
            <a:r>
              <a:rPr lang="en-US" baseline="0" dirty="0" smtClean="0"/>
              <a:t>Remember, 35% of your score comes from your payment history so always pay on time.</a:t>
            </a:r>
          </a:p>
          <a:p>
            <a:pPr marL="228600" indent="-228600">
              <a:buAutoNum type="arabicPeriod"/>
            </a:pPr>
            <a:r>
              <a:rPr lang="en-US" baseline="0" dirty="0" smtClean="0"/>
              <a:t>When you go over 30% of your credit limits it hurts your score so pay down your credit balances.</a:t>
            </a:r>
          </a:p>
          <a:p>
            <a:pPr marL="228600" indent="-228600">
              <a:buAutoNum type="arabicPeriod"/>
            </a:pPr>
            <a:r>
              <a:rPr lang="en-US" baseline="0" dirty="0" smtClean="0"/>
              <a:t>Different types of credit get weighted differently.  The most important type of credit would be a mortgage; then installment debt like auto loans; and then revolving debt like credit cards.  So getting different types of credit will help your score</a:t>
            </a:r>
          </a:p>
          <a:p>
            <a:pPr marL="228600" indent="-228600">
              <a:buAutoNum type="arabicPeriod"/>
            </a:pPr>
            <a:r>
              <a:rPr lang="en-US" baseline="0" dirty="0" smtClean="0"/>
              <a:t>Check all of your reports for errors</a:t>
            </a:r>
          </a:p>
          <a:p>
            <a:pPr marL="228600" indent="-228600">
              <a:buAutoNum type="arabicPeriod"/>
            </a:pPr>
            <a:r>
              <a:rPr lang="en-US" baseline="0" dirty="0" smtClean="0"/>
              <a:t>Don’t close out old accounts.  Try not to use them but having a longer credit history helps you</a:t>
            </a:r>
          </a:p>
          <a:p>
            <a:pPr marL="228600" indent="-228600">
              <a:buAutoNum type="arabicPeriod"/>
            </a:pPr>
            <a:r>
              <a:rPr lang="en-US" baseline="0" dirty="0" smtClean="0"/>
              <a:t>Limit balance transfers.  They not only affect your score but sometimes they can be expensive</a:t>
            </a:r>
          </a:p>
          <a:p>
            <a:pPr marL="228600" indent="-228600">
              <a:buAutoNum type="arabicPeriod"/>
            </a:pPr>
            <a:r>
              <a:rPr lang="en-US" baseline="0" dirty="0" smtClean="0"/>
              <a:t>Don’t apply for credit you don’t need.  Credit inquiries and running up lots of credit can lower your score</a:t>
            </a:r>
          </a:p>
          <a:p>
            <a:pPr marL="228600" indent="-228600">
              <a:buAutoNum type="arabicPeriod"/>
            </a:pPr>
            <a:r>
              <a:rPr lang="en-US" baseline="0" dirty="0" smtClean="0"/>
              <a:t>Be patient with the process.  Having an 800 score gets you the best rates and makes approvals easier but going from 600 to 800 will take time.  Start slow.  If you have a credit score of 560 make 600 your first goal.  You will still save money.</a:t>
            </a:r>
            <a:endParaRPr lang="en-US" dirty="0" smtClean="0"/>
          </a:p>
          <a:p>
            <a:endParaRPr lang="en-US" dirty="0" smtClean="0"/>
          </a:p>
          <a:p>
            <a:r>
              <a:rPr lang="en-US" dirty="0" smtClean="0"/>
              <a:t>What if you are “credit challenged”?</a:t>
            </a:r>
            <a:endParaRPr lang="en-US" dirty="0"/>
          </a:p>
        </p:txBody>
      </p:sp>
    </p:spTree>
    <p:extLst>
      <p:ext uri="{BB962C8B-B14F-4D97-AF65-F5344CB8AC3E}">
        <p14:creationId xmlns:p14="http://schemas.microsoft.com/office/powerpoint/2010/main" val="2829359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sz="1200" kern="1200" dirty="0">
                <a:solidFill>
                  <a:schemeClr val="tx1"/>
                </a:solidFill>
                <a:effectLst/>
                <a:latin typeface="+mn-lt"/>
                <a:ea typeface="+mn-ea"/>
                <a:cs typeface="+mn-cs"/>
              </a:rPr>
              <a:t>There are steps you can take to establish or re-establish credit: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 quick fix to any damaged report is to pay off old debts. Pay in full, make payment arrangements, or offer a settlement.</a:t>
            </a:r>
          </a:p>
          <a:p>
            <a:r>
              <a:rPr lang="en-US" sz="1200" kern="1200" dirty="0">
                <a:solidFill>
                  <a:schemeClr val="tx1"/>
                </a:solidFill>
                <a:effectLst/>
                <a:latin typeface="+mn-lt"/>
                <a:ea typeface="+mn-ea"/>
                <a:cs typeface="+mn-cs"/>
              </a:rPr>
              <a:t>2. Apply for a secured credit card. With it, funds are held as security and a credit card is issued with a line of credit equal to the amount on deposit.</a:t>
            </a:r>
          </a:p>
          <a:p>
            <a:r>
              <a:rPr lang="en-US" sz="1200" kern="1200" dirty="0">
                <a:solidFill>
                  <a:schemeClr val="tx1"/>
                </a:solidFill>
                <a:effectLst/>
                <a:latin typeface="+mn-lt"/>
                <a:ea typeface="+mn-ea"/>
                <a:cs typeface="+mn-cs"/>
              </a:rPr>
              <a:t>3. Ask a friend or family member who has a good credit history to cosign on a loan or credit card. Warn the participants to be careful when using this option, as late payments show on both credit reports.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credit reports contain mistakes – review them at least annually to make sure all the information is accurate. </a:t>
            </a:r>
          </a:p>
          <a:p>
            <a:endParaRPr lang="en-US" dirty="0"/>
          </a:p>
        </p:txBody>
      </p:sp>
    </p:spTree>
    <p:extLst>
      <p:ext uri="{BB962C8B-B14F-4D97-AF65-F5344CB8AC3E}">
        <p14:creationId xmlns:p14="http://schemas.microsoft.com/office/powerpoint/2010/main" val="3258133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endParaRPr lang="en-US"/>
          </a:p>
        </p:txBody>
      </p:sp>
    </p:spTree>
    <p:extLst>
      <p:ext uri="{BB962C8B-B14F-4D97-AF65-F5344CB8AC3E}">
        <p14:creationId xmlns:p14="http://schemas.microsoft.com/office/powerpoint/2010/main" val="1193828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checking your children’s credit, if you have</a:t>
            </a:r>
            <a:r>
              <a:rPr lang="en-US" baseline="0" dirty="0" smtClean="0"/>
              <a:t> a family member who passes away you should report the death to the three credit bureaus.</a:t>
            </a:r>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14</a:t>
            </a:fld>
            <a:endParaRPr lang="en-US" dirty="0"/>
          </a:p>
        </p:txBody>
      </p:sp>
    </p:spTree>
    <p:extLst>
      <p:ext uri="{BB962C8B-B14F-4D97-AF65-F5344CB8AC3E}">
        <p14:creationId xmlns:p14="http://schemas.microsoft.com/office/powerpoint/2010/main" val="184233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15</a:t>
            </a:fld>
            <a:endParaRPr lang="en-US" dirty="0"/>
          </a:p>
        </p:txBody>
      </p:sp>
    </p:spTree>
    <p:extLst>
      <p:ext uri="{BB962C8B-B14F-4D97-AF65-F5344CB8AC3E}">
        <p14:creationId xmlns:p14="http://schemas.microsoft.com/office/powerpoint/2010/main" val="247261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You covered </a:t>
            </a:r>
            <a:r>
              <a:rPr lang="en-US" sz="1200" kern="1200" dirty="0">
                <a:solidFill>
                  <a:schemeClr val="tx1"/>
                </a:solidFill>
                <a:effectLst/>
                <a:latin typeface="+mn-lt"/>
                <a:ea typeface="+mn-ea"/>
                <a:cs typeface="+mn-cs"/>
              </a:rPr>
              <a:t>a lot in this workshop – now it is up to </a:t>
            </a:r>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to put ideas into action.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Think </a:t>
            </a:r>
            <a:r>
              <a:rPr lang="en-US" sz="1200" kern="1200" dirty="0">
                <a:solidFill>
                  <a:schemeClr val="tx1"/>
                </a:solidFill>
                <a:effectLst/>
                <a:latin typeface="+mn-lt"/>
                <a:ea typeface="+mn-ea"/>
                <a:cs typeface="+mn-cs"/>
              </a:rPr>
              <a:t>about </a:t>
            </a:r>
            <a:r>
              <a:rPr lang="en-US" sz="1200" kern="1200" dirty="0" smtClean="0">
                <a:solidFill>
                  <a:schemeClr val="tx1"/>
                </a:solidFill>
                <a:effectLst/>
                <a:latin typeface="+mn-lt"/>
                <a:ea typeface="+mn-ea"/>
                <a:cs typeface="+mn-cs"/>
              </a:rPr>
              <a:t>what you </a:t>
            </a:r>
            <a:r>
              <a:rPr lang="en-US" sz="1200" kern="1200" dirty="0">
                <a:solidFill>
                  <a:schemeClr val="tx1"/>
                </a:solidFill>
                <a:effectLst/>
                <a:latin typeface="+mn-lt"/>
                <a:ea typeface="+mn-ea"/>
                <a:cs typeface="+mn-cs"/>
              </a:rPr>
              <a:t>can realistically do today, in the next three months, and this year to improve </a:t>
            </a:r>
            <a:r>
              <a:rPr lang="en-US" sz="1200" kern="1200" dirty="0" smtClean="0">
                <a:solidFill>
                  <a:schemeClr val="tx1"/>
                </a:solidFill>
                <a:effectLst/>
                <a:latin typeface="+mn-lt"/>
                <a:ea typeface="+mn-ea"/>
                <a:cs typeface="+mn-cs"/>
              </a:rPr>
              <a:t>your </a:t>
            </a:r>
            <a:r>
              <a:rPr lang="en-US" sz="1200" kern="1200" dirty="0">
                <a:solidFill>
                  <a:schemeClr val="tx1"/>
                </a:solidFill>
                <a:effectLst/>
                <a:latin typeface="+mn-lt"/>
                <a:ea typeface="+mn-ea"/>
                <a:cs typeface="+mn-cs"/>
              </a:rPr>
              <a:t>credit history and habits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Meet your </a:t>
            </a:r>
            <a:r>
              <a:rPr lang="en-US" sz="1200" kern="1200" dirty="0">
                <a:solidFill>
                  <a:schemeClr val="tx1"/>
                </a:solidFill>
                <a:effectLst/>
                <a:latin typeface="+mn-lt"/>
                <a:ea typeface="+mn-ea"/>
                <a:cs typeface="+mn-cs"/>
              </a:rPr>
              <a:t>goals and </a:t>
            </a:r>
            <a:r>
              <a:rPr lang="en-US" sz="1200" kern="1200" dirty="0" smtClean="0">
                <a:solidFill>
                  <a:schemeClr val="tx1"/>
                </a:solidFill>
                <a:effectLst/>
                <a:latin typeface="+mn-lt"/>
                <a:ea typeface="+mn-ea"/>
                <a:cs typeface="+mn-cs"/>
              </a:rPr>
              <a:t>use </a:t>
            </a:r>
            <a:r>
              <a:rPr lang="en-US" sz="1200" kern="1200" dirty="0">
                <a:solidFill>
                  <a:schemeClr val="tx1"/>
                </a:solidFill>
                <a:effectLst/>
                <a:latin typeface="+mn-lt"/>
                <a:ea typeface="+mn-ea"/>
                <a:cs typeface="+mn-cs"/>
              </a:rPr>
              <a:t>credit wisely – </a:t>
            </a:r>
            <a:r>
              <a:rPr lang="en-US" sz="1200" kern="1200" dirty="0" smtClean="0">
                <a:solidFill>
                  <a:schemeClr val="tx1"/>
                </a:solidFill>
                <a:effectLst/>
                <a:latin typeface="+mn-lt"/>
                <a:ea typeface="+mn-ea"/>
                <a:cs typeface="+mn-cs"/>
              </a:rPr>
              <a:t>you </a:t>
            </a:r>
            <a:r>
              <a:rPr lang="en-US" sz="1200" kern="1200" dirty="0">
                <a:solidFill>
                  <a:schemeClr val="tx1"/>
                </a:solidFill>
                <a:effectLst/>
                <a:latin typeface="+mn-lt"/>
                <a:ea typeface="+mn-ea"/>
                <a:cs typeface="+mn-cs"/>
              </a:rPr>
              <a:t>can do it!</a:t>
            </a:r>
          </a:p>
          <a:p>
            <a:endParaRPr lang="en-US" dirty="0"/>
          </a:p>
        </p:txBody>
      </p:sp>
    </p:spTree>
    <p:extLst>
      <p:ext uri="{BB962C8B-B14F-4D97-AF65-F5344CB8AC3E}">
        <p14:creationId xmlns:p14="http://schemas.microsoft.com/office/powerpoint/2010/main" val="3505912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Please make sure you use the promotional code PARENTS2020</a:t>
            </a:r>
          </a:p>
        </p:txBody>
      </p:sp>
      <p:sp>
        <p:nvSpPr>
          <p:cNvPr id="4" name="Slide Number Placeholder 3"/>
          <p:cNvSpPr>
            <a:spLocks noGrp="1"/>
          </p:cNvSpPr>
          <p:nvPr>
            <p:ph type="sldNum" sz="quarter" idx="10"/>
          </p:nvPr>
        </p:nvSpPr>
        <p:spPr/>
        <p:txBody>
          <a:bodyPr/>
          <a:lstStyle/>
          <a:p>
            <a:fld id="{F3CE7DBB-E8CE-2B4D-B0D4-4D2A5949A539}" type="slidenum">
              <a:rPr lang="en-US" smtClean="0"/>
              <a:t>17</a:t>
            </a:fld>
            <a:endParaRPr lang="en-US" dirty="0"/>
          </a:p>
        </p:txBody>
      </p:sp>
    </p:spTree>
    <p:extLst>
      <p:ext uri="{BB962C8B-B14F-4D97-AF65-F5344CB8AC3E}">
        <p14:creationId xmlns:p14="http://schemas.microsoft.com/office/powerpoint/2010/main" val="342063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F3CE7DBB-E8CE-2B4D-B0D4-4D2A5949A539}" type="slidenum">
              <a:rPr lang="en-US" smtClean="0"/>
              <a:t>18</a:t>
            </a:fld>
            <a:endParaRPr lang="en-US" dirty="0"/>
          </a:p>
        </p:txBody>
      </p:sp>
    </p:spTree>
    <p:extLst>
      <p:ext uri="{BB962C8B-B14F-4D97-AF65-F5344CB8AC3E}">
        <p14:creationId xmlns:p14="http://schemas.microsoft.com/office/powerpoint/2010/main" val="2303117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BALANCE </a:t>
            </a:r>
            <a:r>
              <a:rPr lang="en-US" sz="1200" kern="1200" dirty="0">
                <a:solidFill>
                  <a:schemeClr val="tx1"/>
                </a:solidFill>
                <a:effectLst/>
                <a:latin typeface="+mn-lt"/>
                <a:ea typeface="+mn-ea"/>
                <a:cs typeface="+mn-cs"/>
              </a:rPr>
              <a:t>is a free counseling service that can help with questions on this topic or any other personal finance issues</a:t>
            </a:r>
            <a:r>
              <a:rPr lang="en-US" sz="1200" kern="1200" dirty="0" smtClean="0">
                <a:solidFill>
                  <a:schemeClr val="tx1"/>
                </a:solidFill>
                <a:effectLst/>
                <a:latin typeface="+mn-lt"/>
                <a:ea typeface="+mn-ea"/>
                <a:cs typeface="+mn-cs"/>
              </a:rPr>
              <a:t>.  You can access them</a:t>
            </a:r>
            <a:r>
              <a:rPr lang="en-US" sz="1200" kern="1200" baseline="0" dirty="0" smtClean="0">
                <a:solidFill>
                  <a:schemeClr val="tx1"/>
                </a:solidFill>
                <a:effectLst/>
                <a:latin typeface="+mn-lt"/>
                <a:ea typeface="+mn-ea"/>
                <a:cs typeface="+mn-cs"/>
              </a:rPr>
              <a:t> through our website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97796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So Credit Unions are owned and controlled by its</a:t>
            </a:r>
            <a:r>
              <a:rPr lang="en-US" baseline="0" dirty="0" smtClean="0"/>
              <a:t> members and they can even vote on who will be on the Board of Directors.  So credit unions try to give everyone the chance to participate and build a financially stronger future.</a:t>
            </a:r>
          </a:p>
          <a:p>
            <a:pPr marL="228600" indent="-228600">
              <a:buAutoNum type="arabicPeriod"/>
            </a:pPr>
            <a:r>
              <a:rPr lang="en-US" baseline="0" dirty="0" smtClean="0"/>
              <a:t>You may also find that a bank offers programs you can’t get from a credit union so it’s always good to shop around.</a:t>
            </a:r>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2</a:t>
            </a:fld>
            <a:endParaRPr lang="en-US" dirty="0"/>
          </a:p>
        </p:txBody>
      </p:sp>
    </p:spTree>
    <p:extLst>
      <p:ext uri="{BB962C8B-B14F-4D97-AF65-F5344CB8AC3E}">
        <p14:creationId xmlns:p14="http://schemas.microsoft.com/office/powerpoint/2010/main" val="360612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We were started in 1952 by employees of GE.  We primarily serve anyone who lives in Santa Clara County as well as several other Bay Area counties.  We have over $600 million in assets that we use to make loans to our members</a:t>
            </a:r>
          </a:p>
          <a:p>
            <a:pPr marL="228600" indent="-228600">
              <a:buAutoNum type="arabicPeriod"/>
            </a:pPr>
            <a:r>
              <a:rPr lang="en-US" baseline="0" dirty="0" smtClean="0"/>
              <a:t>Excite provides regular checking and saving accounts with no monthly service charges</a:t>
            </a:r>
          </a:p>
          <a:p>
            <a:pPr marL="228600" indent="-228600">
              <a:buAutoNum type="arabicPeriod"/>
            </a:pPr>
            <a:r>
              <a:rPr lang="en-US" baseline="0" dirty="0" smtClean="0"/>
              <a:t>Our goal is to give everyone the chance to build a financially stronger future and one of the ways we do that is with a unique savings program for kids that’ we’ll talk about at the end of the workshop.</a:t>
            </a:r>
          </a:p>
          <a:p>
            <a:pPr marL="228600" indent="-228600">
              <a:buAutoNum type="arabicPeriod"/>
            </a:pPr>
            <a:r>
              <a:rPr lang="en-US" baseline="0" dirty="0" smtClean="0"/>
              <a:t>So let’s talk about credit reports…</a:t>
            </a:r>
          </a:p>
        </p:txBody>
      </p:sp>
      <p:sp>
        <p:nvSpPr>
          <p:cNvPr id="4" name="Slide Number Placeholder 3"/>
          <p:cNvSpPr>
            <a:spLocks noGrp="1"/>
          </p:cNvSpPr>
          <p:nvPr>
            <p:ph type="sldNum" sz="quarter" idx="10"/>
          </p:nvPr>
        </p:nvSpPr>
        <p:spPr/>
        <p:txBody>
          <a:bodyPr/>
          <a:lstStyle/>
          <a:p>
            <a:fld id="{F3CE7DBB-E8CE-2B4D-B0D4-4D2A5949A539}" type="slidenum">
              <a:rPr lang="en-US" smtClean="0"/>
              <a:t>3</a:t>
            </a:fld>
            <a:endParaRPr lang="en-US" dirty="0"/>
          </a:p>
        </p:txBody>
      </p:sp>
    </p:spTree>
    <p:extLst>
      <p:ext uri="{BB962C8B-B14F-4D97-AF65-F5344CB8AC3E}">
        <p14:creationId xmlns:p14="http://schemas.microsoft.com/office/powerpoint/2010/main" val="15147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So, these companies: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Compile </a:t>
            </a:r>
            <a:r>
              <a:rPr lang="en-US" sz="1200" kern="1200" dirty="0">
                <a:solidFill>
                  <a:schemeClr val="tx1"/>
                </a:solidFill>
                <a:effectLst/>
                <a:latin typeface="+mn-lt"/>
                <a:ea typeface="+mn-ea"/>
                <a:cs typeface="+mn-cs"/>
              </a:rPr>
              <a:t>information that is sent to them from the </a:t>
            </a:r>
            <a:r>
              <a:rPr lang="en-US" sz="1200" kern="1200" dirty="0" smtClean="0">
                <a:solidFill>
                  <a:schemeClr val="tx1"/>
                </a:solidFill>
                <a:effectLst/>
                <a:latin typeface="+mn-lt"/>
                <a:ea typeface="+mn-ea"/>
                <a:cs typeface="+mn-cs"/>
              </a:rPr>
              <a:t>creditors, and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Provide credit </a:t>
            </a:r>
            <a:r>
              <a:rPr lang="en-US" sz="1200" kern="1200" dirty="0">
                <a:solidFill>
                  <a:schemeClr val="tx1"/>
                </a:solidFill>
                <a:effectLst/>
                <a:latin typeface="+mn-lt"/>
                <a:ea typeface="+mn-ea"/>
                <a:cs typeface="+mn-cs"/>
              </a:rPr>
              <a:t>reports to businesses that have a legitimate need.</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Because </a:t>
            </a:r>
            <a:r>
              <a:rPr lang="en-US" sz="1200" kern="1200" dirty="0">
                <a:solidFill>
                  <a:schemeClr val="tx1"/>
                </a:solidFill>
                <a:effectLst/>
                <a:latin typeface="+mn-lt"/>
                <a:ea typeface="+mn-ea"/>
                <a:cs typeface="+mn-cs"/>
              </a:rPr>
              <a:t>they are private, individual companies the information contained in each report may vary</a:t>
            </a:r>
            <a:r>
              <a:rPr lang="en-US" sz="1200" kern="1200" dirty="0" smtClean="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Some creditors (the people you borrowed money from) may report your credit information to one, two, or all three of these bureaus.</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Credit bureaus must report accurate information, since businesses rely on the reports to make good lending and other business decisions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But sometimes there are mistakes.</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3574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dirty="0" smtClean="0"/>
              <a:t>Most of your</a:t>
            </a:r>
            <a:r>
              <a:rPr lang="en-US" sz="1600" baseline="0" dirty="0" smtClean="0"/>
              <a:t> credit score will come from information on your credit accounts and this information stays on your report for seven (7) years</a:t>
            </a:r>
          </a:p>
          <a:p>
            <a:pPr marL="342900" indent="-342900">
              <a:buAutoNum type="arabicPeriod"/>
            </a:pPr>
            <a:r>
              <a:rPr lang="en-US" sz="1600" baseline="0" dirty="0" smtClean="0"/>
              <a:t>A soft inquiry is generally when you pull your own credit.  Hard inquiries occur when you apply for credit and the company runs a credit report.  Credit inquiries show for two years.</a:t>
            </a:r>
          </a:p>
          <a:p>
            <a:pPr marL="342900" indent="-342900">
              <a:buAutoNum type="arabicPeriod"/>
            </a:pPr>
            <a:r>
              <a:rPr lang="en-US" sz="1600" baseline="0" dirty="0" smtClean="0"/>
              <a:t>Public records can also have a large effect on your credit and bankruptcies remain on your report for ten (10) years instead of seven (7).</a:t>
            </a:r>
          </a:p>
          <a:p>
            <a:pPr marL="342900" indent="-342900">
              <a:buAutoNum type="arabicPeriod"/>
            </a:pPr>
            <a:r>
              <a:rPr lang="en-US" sz="1600" baseline="0" dirty="0" smtClean="0"/>
              <a:t>A number of items don’t appear on your credit report including:</a:t>
            </a:r>
          </a:p>
          <a:p>
            <a:pPr marL="800100" lvl="1" indent="-342900">
              <a:buAutoNum type="arabicPeriod"/>
            </a:pPr>
            <a:r>
              <a:rPr lang="en-US" sz="1600" baseline="0" dirty="0" smtClean="0"/>
              <a:t>Your race</a:t>
            </a:r>
          </a:p>
          <a:p>
            <a:pPr marL="800100" lvl="1" indent="-342900">
              <a:buAutoNum type="arabicPeriod"/>
            </a:pPr>
            <a:r>
              <a:rPr lang="en-US" sz="1600" baseline="0" dirty="0" smtClean="0"/>
              <a:t>Your religion</a:t>
            </a:r>
          </a:p>
          <a:p>
            <a:pPr marL="800100" lvl="1" indent="-342900">
              <a:buAutoNum type="arabicPeriod"/>
            </a:pPr>
            <a:r>
              <a:rPr lang="en-US" sz="1600" baseline="0" dirty="0" smtClean="0"/>
              <a:t>Your national origin</a:t>
            </a:r>
          </a:p>
          <a:p>
            <a:pPr marL="800100" lvl="1" indent="-342900">
              <a:buAutoNum type="arabicPeriod"/>
            </a:pPr>
            <a:r>
              <a:rPr lang="en-US" sz="1600" baseline="0" dirty="0" smtClean="0"/>
              <a:t>Your gender</a:t>
            </a:r>
          </a:p>
          <a:p>
            <a:pPr marL="800100" lvl="1" indent="-342900">
              <a:buAutoNum type="arabicPeriod"/>
            </a:pPr>
            <a:r>
              <a:rPr lang="en-US" sz="1600" baseline="0" dirty="0" smtClean="0"/>
              <a:t>Your salary</a:t>
            </a:r>
          </a:p>
          <a:p>
            <a:pPr marL="342900" lvl="0" indent="-342900">
              <a:buAutoNum type="arabicPeriod"/>
            </a:pPr>
            <a:r>
              <a:rPr lang="en-US" sz="1600" baseline="0" dirty="0" smtClean="0"/>
              <a:t>The point is there is a lot of information on your credit report so it’s important to make sure it’s accurate.</a:t>
            </a:r>
          </a:p>
        </p:txBody>
      </p:sp>
      <p:sp>
        <p:nvSpPr>
          <p:cNvPr id="4" name="Slide Number Placeholder 3"/>
          <p:cNvSpPr>
            <a:spLocks noGrp="1"/>
          </p:cNvSpPr>
          <p:nvPr>
            <p:ph type="sldNum" sz="quarter" idx="10"/>
          </p:nvPr>
        </p:nvSpPr>
        <p:spPr/>
        <p:txBody>
          <a:bodyPr/>
          <a:lstStyle/>
          <a:p>
            <a:fld id="{F3CE7DBB-E8CE-2B4D-B0D4-4D2A5949A539}" type="slidenum">
              <a:rPr lang="en-US" smtClean="0"/>
              <a:t>5</a:t>
            </a:fld>
            <a:endParaRPr lang="en-US" dirty="0"/>
          </a:p>
        </p:txBody>
      </p:sp>
    </p:spTree>
    <p:extLst>
      <p:ext uri="{BB962C8B-B14F-4D97-AF65-F5344CB8AC3E}">
        <p14:creationId xmlns:p14="http://schemas.microsoft.com/office/powerpoint/2010/main" val="2165899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r>
              <a:rPr lang="en-US" dirty="0" smtClean="0"/>
              <a:t>So what is a Credit Score and how is that different from the report?</a:t>
            </a:r>
          </a:p>
          <a:p>
            <a:endParaRPr lang="en-US" dirty="0" smtClean="0"/>
          </a:p>
          <a:p>
            <a:r>
              <a:rPr lang="en-US" dirty="0" smtClean="0"/>
              <a:t>(SLIDE)</a:t>
            </a:r>
          </a:p>
          <a:p>
            <a:endParaRPr lang="en-US" dirty="0" smtClean="0"/>
          </a:p>
          <a:p>
            <a:r>
              <a:rPr lang="en-US" dirty="0" smtClean="0"/>
              <a:t>So</a:t>
            </a:r>
            <a:r>
              <a:rPr lang="en-US" baseline="0" dirty="0" smtClean="0"/>
              <a:t> the credit report is about you and your payment history, and that goes in to a formula that gives you a score.</a:t>
            </a:r>
          </a:p>
          <a:p>
            <a:endParaRPr lang="en-US" baseline="0" dirty="0" smtClean="0"/>
          </a:p>
          <a:p>
            <a:r>
              <a:rPr lang="en-US" baseline="0" dirty="0" smtClean="0"/>
              <a:t>And remember, all three bureaus may have different information so all three scores can be different, even though the formula is the same.</a:t>
            </a:r>
            <a:endParaRPr lang="en-US" dirty="0"/>
          </a:p>
        </p:txBody>
      </p:sp>
    </p:spTree>
    <p:extLst>
      <p:ext uri="{BB962C8B-B14F-4D97-AF65-F5344CB8AC3E}">
        <p14:creationId xmlns:p14="http://schemas.microsoft.com/office/powerpoint/2010/main" val="24555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654050" y="1239838"/>
            <a:ext cx="5360988" cy="3351212"/>
          </a:xfrm>
        </p:spPr>
      </p:sp>
      <p:sp>
        <p:nvSpPr>
          <p:cNvPr id="3" name="Zástupný symbol poznámok 2"/>
          <p:cNvSpPr>
            <a:spLocks noGrp="1"/>
          </p:cNvSpPr>
          <p:nvPr>
            <p:ph type="body" idx="1"/>
          </p:nvPr>
        </p:nvSpPr>
        <p:spPr/>
        <p:txBody>
          <a:bodyPr/>
          <a:lstStyle/>
          <a:p>
            <a:r>
              <a:rPr lang="en-US" dirty="0" smtClean="0"/>
              <a:t>Some creditors like</a:t>
            </a:r>
            <a:r>
              <a:rPr lang="en-US" baseline="0" dirty="0" smtClean="0"/>
              <a:t> auto dealerships only use one score.</a:t>
            </a:r>
          </a:p>
          <a:p>
            <a:endParaRPr lang="en-US" baseline="0" dirty="0" smtClean="0"/>
          </a:p>
          <a:p>
            <a:r>
              <a:rPr lang="en-US" baseline="0" dirty="0" smtClean="0"/>
              <a:t>Mortgage Lenders generally use what’s called the FICO 2, 4 and 5 scores in a “tri-merge” report which means it has information from all three bureaus.</a:t>
            </a:r>
            <a:endParaRPr lang="en-US" dirty="0"/>
          </a:p>
        </p:txBody>
      </p:sp>
    </p:spTree>
    <p:extLst>
      <p:ext uri="{BB962C8B-B14F-4D97-AF65-F5344CB8AC3E}">
        <p14:creationId xmlns:p14="http://schemas.microsoft.com/office/powerpoint/2010/main" val="64126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357188" y="1239838"/>
            <a:ext cx="5954712" cy="3351212"/>
          </a:xfrm>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When </a:t>
            </a:r>
            <a:r>
              <a:rPr lang="en-US" sz="1200" kern="1200" dirty="0">
                <a:solidFill>
                  <a:schemeClr val="tx1"/>
                </a:solidFill>
                <a:effectLst/>
                <a:latin typeface="+mn-lt"/>
                <a:ea typeface="+mn-ea"/>
                <a:cs typeface="+mn-cs"/>
              </a:rPr>
              <a:t>used wisely, credit is a helpful (and important) financial tool.</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you have good credit you will be eligible for the best interest rates and terms on car loans, mortgages, credit cards and personal loans.</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Did</a:t>
            </a:r>
            <a:r>
              <a:rPr lang="en-US" sz="1200" kern="1200" baseline="0" dirty="0" smtClean="0">
                <a:solidFill>
                  <a:schemeClr val="tx1"/>
                </a:solidFill>
                <a:effectLst/>
                <a:latin typeface="+mn-lt"/>
                <a:ea typeface="+mn-ea"/>
                <a:cs typeface="+mn-cs"/>
              </a:rPr>
              <a:t> you know that your </a:t>
            </a:r>
            <a:r>
              <a:rPr lang="en-US" sz="1200" kern="1200" dirty="0" smtClean="0">
                <a:solidFill>
                  <a:schemeClr val="tx1"/>
                </a:solidFill>
                <a:effectLst/>
                <a:latin typeface="+mn-lt"/>
                <a:ea typeface="+mn-ea"/>
                <a:cs typeface="+mn-cs"/>
              </a:rPr>
              <a:t>credit </a:t>
            </a:r>
            <a:r>
              <a:rPr lang="en-US" sz="1200" kern="1200" dirty="0">
                <a:solidFill>
                  <a:schemeClr val="tx1"/>
                </a:solidFill>
                <a:effectLst/>
                <a:latin typeface="+mn-lt"/>
                <a:ea typeface="+mn-ea"/>
                <a:cs typeface="+mn-cs"/>
              </a:rPr>
              <a:t>history </a:t>
            </a:r>
            <a:r>
              <a:rPr lang="en-US" sz="1200" kern="1200" dirty="0" smtClean="0">
                <a:solidFill>
                  <a:schemeClr val="tx1"/>
                </a:solidFill>
                <a:effectLst/>
                <a:latin typeface="+mn-lt"/>
                <a:ea typeface="+mn-ea"/>
                <a:cs typeface="+mn-cs"/>
              </a:rPr>
              <a:t>can affect </a:t>
            </a:r>
            <a:r>
              <a:rPr lang="en-US" sz="1200" kern="1200" dirty="0">
                <a:solidFill>
                  <a:schemeClr val="tx1"/>
                </a:solidFill>
                <a:effectLst/>
                <a:latin typeface="+mn-lt"/>
                <a:ea typeface="+mn-ea"/>
                <a:cs typeface="+mn-cs"/>
              </a:rPr>
              <a:t>other aspects of </a:t>
            </a:r>
            <a:r>
              <a:rPr lang="en-US" sz="1200" kern="1200" dirty="0" smtClean="0">
                <a:solidFill>
                  <a:schemeClr val="tx1"/>
                </a:solidFill>
                <a:effectLst/>
                <a:latin typeface="+mn-lt"/>
                <a:ea typeface="+mn-ea"/>
                <a:cs typeface="+mn-cs"/>
              </a:rPr>
              <a:t>your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life </a:t>
            </a:r>
            <a:r>
              <a:rPr lang="en-US" sz="1200" kern="1200" dirty="0">
                <a:solidFill>
                  <a:schemeClr val="tx1"/>
                </a:solidFill>
                <a:effectLst/>
                <a:latin typeface="+mn-lt"/>
                <a:ea typeface="+mn-ea"/>
                <a:cs typeface="+mn-cs"/>
              </a:rPr>
              <a:t>as </a:t>
            </a:r>
            <a:r>
              <a:rPr lang="en-US" sz="1200" kern="1200" dirty="0" smtClean="0">
                <a:solidFill>
                  <a:schemeClr val="tx1"/>
                </a:solidFill>
                <a:effectLst/>
                <a:latin typeface="+mn-lt"/>
                <a:ea typeface="+mn-ea"/>
                <a:cs typeface="+mn-cs"/>
              </a:rPr>
              <a:t>well?</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Your credit report and credit score can be used in other states for</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the cost of </a:t>
            </a:r>
            <a:r>
              <a:rPr lang="en-US" sz="1200" kern="1200" dirty="0" smtClean="0">
                <a:solidFill>
                  <a:schemeClr val="tx1"/>
                </a:solidFill>
                <a:effectLst/>
                <a:latin typeface="+mn-lt"/>
                <a:ea typeface="+mn-ea"/>
                <a:cs typeface="+mn-cs"/>
              </a:rPr>
              <a:t>your auto insurance (</a:t>
            </a:r>
            <a:r>
              <a:rPr lang="en-US" sz="1200" kern="1200" dirty="0">
                <a:solidFill>
                  <a:schemeClr val="tx1"/>
                </a:solidFill>
                <a:effectLst/>
                <a:latin typeface="+mn-lt"/>
                <a:ea typeface="+mn-ea"/>
                <a:cs typeface="+mn-cs"/>
              </a:rPr>
              <a:t>or even eligibility</a:t>
            </a:r>
            <a:r>
              <a:rPr lang="en-US" sz="1200" kern="1200" dirty="0" smtClean="0">
                <a:solidFill>
                  <a:schemeClr val="tx1"/>
                </a:solidFill>
                <a:effectLst/>
                <a:latin typeface="+mn-lt"/>
                <a:ea typeface="+mn-ea"/>
                <a:cs typeface="+mn-cs"/>
              </a:rPr>
              <a:t>).   Triple</a:t>
            </a:r>
            <a:r>
              <a:rPr lang="en-US" sz="1200" kern="1200" baseline="0" dirty="0" smtClean="0">
                <a:solidFill>
                  <a:schemeClr val="tx1"/>
                </a:solidFill>
                <a:effectLst/>
                <a:latin typeface="+mn-lt"/>
                <a:ea typeface="+mn-ea"/>
                <a:cs typeface="+mn-cs"/>
              </a:rPr>
              <a:t> AAA did a study and found that insurance could be as much as 115% higher if you have bad credit in the states in which this was allowed.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can affect your</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ability to get a job, or rent a home</a:t>
            </a:r>
            <a:r>
              <a:rPr lang="en-US" sz="1200" kern="1200" dirty="0" smtClean="0">
                <a:solidFill>
                  <a:schemeClr val="tx1"/>
                </a:solidFill>
                <a:effectLst/>
                <a:latin typeface="+mn-lt"/>
                <a:ea typeface="+mn-ea"/>
                <a:cs typeface="+mn-cs"/>
              </a:rPr>
              <a:t>.  For Instance,</a:t>
            </a:r>
            <a:r>
              <a:rPr lang="en-US" sz="1200" kern="1200" baseline="0" dirty="0" smtClean="0">
                <a:solidFill>
                  <a:schemeClr val="tx1"/>
                </a:solidFill>
                <a:effectLst/>
                <a:latin typeface="+mn-lt"/>
                <a:ea typeface="+mn-ea"/>
                <a:cs typeface="+mn-cs"/>
              </a:rPr>
              <a:t> since I work for a credit union, I have to agree to a review of my credit and my license requires a review as well.</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90680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give you an</a:t>
            </a:r>
            <a:r>
              <a:rPr lang="en-US" baseline="0" dirty="0" smtClean="0"/>
              <a:t> example of the cost…</a:t>
            </a:r>
          </a:p>
          <a:p>
            <a:endParaRPr lang="en-US" baseline="0" dirty="0" smtClean="0"/>
          </a:p>
          <a:p>
            <a:r>
              <a:rPr lang="en-US" baseline="0" dirty="0" smtClean="0"/>
              <a:t>(Slide)</a:t>
            </a:r>
            <a:endParaRPr lang="en-US" dirty="0" smtClean="0"/>
          </a:p>
          <a:p>
            <a:endParaRPr lang="en-US" dirty="0" smtClean="0"/>
          </a:p>
          <a:p>
            <a:r>
              <a:rPr lang="en-US" dirty="0" smtClean="0"/>
              <a:t>Rates can change constantly so this is just an example and we assumed a $750,000 purchase price with a</a:t>
            </a:r>
            <a:r>
              <a:rPr lang="en-US" baseline="0" dirty="0" smtClean="0"/>
              <a:t> 20% down payment.  If you’d like to see the difference in cost on any given day, you can go to our website and look for the Mortgage Rate Calculator.</a:t>
            </a:r>
            <a:endParaRPr lang="en-US" dirty="0"/>
          </a:p>
        </p:txBody>
      </p:sp>
      <p:sp>
        <p:nvSpPr>
          <p:cNvPr id="4" name="Slide Number Placeholder 3"/>
          <p:cNvSpPr>
            <a:spLocks noGrp="1"/>
          </p:cNvSpPr>
          <p:nvPr>
            <p:ph type="sldNum" sz="quarter" idx="10"/>
          </p:nvPr>
        </p:nvSpPr>
        <p:spPr/>
        <p:txBody>
          <a:bodyPr/>
          <a:lstStyle/>
          <a:p>
            <a:fld id="{F3CE7DBB-E8CE-2B4D-B0D4-4D2A5949A539}" type="slidenum">
              <a:rPr lang="en-US" smtClean="0"/>
              <a:t>9</a:t>
            </a:fld>
            <a:endParaRPr lang="en-US" dirty="0"/>
          </a:p>
        </p:txBody>
      </p:sp>
    </p:spTree>
    <p:extLst>
      <p:ext uri="{BB962C8B-B14F-4D97-AF65-F5344CB8AC3E}">
        <p14:creationId xmlns:p14="http://schemas.microsoft.com/office/powerpoint/2010/main" val="63710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22385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62035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802231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Slide 1">
    <p:spTree>
      <p:nvGrpSpPr>
        <p:cNvPr id="1" name=""/>
        <p:cNvGrpSpPr/>
        <p:nvPr/>
      </p:nvGrpSpPr>
      <p:grpSpPr>
        <a:xfrm>
          <a:off x="0" y="0"/>
          <a:ext cx="0" cy="0"/>
          <a:chOff x="0" y="0"/>
          <a:chExt cx="0" cy="0"/>
        </a:xfrm>
      </p:grpSpPr>
      <p:sp>
        <p:nvSpPr>
          <p:cNvPr id="7" name="Picture Placeholder 6"/>
          <p:cNvSpPr>
            <a:spLocks noGrp="1" noChangeAspect="1"/>
          </p:cNvSpPr>
          <p:nvPr>
            <p:ph type="pic" sz="quarter" idx="17"/>
          </p:nvPr>
        </p:nvSpPr>
        <p:spPr>
          <a:xfrm>
            <a:off x="6096000" y="0"/>
            <a:ext cx="6096000" cy="6858000"/>
          </a:xfrm>
          <a:prstGeom prst="rect">
            <a:avLst/>
          </a:prstGeom>
          <a:noFill/>
          <a:effectLst/>
        </p:spPr>
        <p:txBody>
          <a:bodyPr>
            <a:normAutofit/>
          </a:bodyPr>
          <a:lstStyle>
            <a:lvl1pPr marL="0" indent="0">
              <a:buNone/>
              <a:defRPr sz="1200"/>
            </a:lvl1pPr>
          </a:lstStyle>
          <a:p>
            <a:r>
              <a:rPr lang="en-US"/>
              <a:t>Drag picture to placeholder or click icon to add</a:t>
            </a:r>
          </a:p>
        </p:txBody>
      </p:sp>
      <p:sp>
        <p:nvSpPr>
          <p:cNvPr id="9" name="Text Placeholder 8"/>
          <p:cNvSpPr>
            <a:spLocks noGrp="1"/>
          </p:cNvSpPr>
          <p:nvPr>
            <p:ph type="body" sz="quarter" idx="21"/>
          </p:nvPr>
        </p:nvSpPr>
        <p:spPr>
          <a:xfrm>
            <a:off x="336554" y="1803400"/>
            <a:ext cx="5759451" cy="3860800"/>
          </a:xfrm>
          <a:prstGeom prst="rect">
            <a:avLst/>
          </a:prstGeom>
        </p:spPr>
        <p:txBody>
          <a:bodyPr rIns="269933">
            <a:noAutofit/>
          </a:bodyPr>
          <a:lstStyle>
            <a:lvl1pPr marL="0" indent="0" algn="l">
              <a:lnSpc>
                <a:spcPct val="120000"/>
              </a:lnSpc>
              <a:buNone/>
              <a:defRPr sz="1200">
                <a:latin typeface="Roboto Light"/>
                <a:cs typeface="Roboto Light"/>
              </a:defRPr>
            </a:lvl1pPr>
            <a:lvl2pPr marL="548336" indent="0" algn="l">
              <a:lnSpc>
                <a:spcPct val="120000"/>
              </a:lnSpc>
              <a:buNone/>
              <a:defRPr sz="1200">
                <a:latin typeface="Roboto Light"/>
                <a:cs typeface="Roboto Light"/>
              </a:defRPr>
            </a:lvl2pPr>
            <a:lvl3pPr marL="1096693" indent="0" algn="l">
              <a:lnSpc>
                <a:spcPct val="120000"/>
              </a:lnSpc>
              <a:buNone/>
              <a:defRPr sz="1200">
                <a:latin typeface="Roboto Light"/>
                <a:cs typeface="Roboto Light"/>
              </a:defRPr>
            </a:lvl3pPr>
            <a:lvl4pPr marL="1645040" indent="0" algn="l">
              <a:lnSpc>
                <a:spcPct val="120000"/>
              </a:lnSpc>
              <a:buNone/>
              <a:defRPr sz="1200">
                <a:latin typeface="Roboto Light"/>
                <a:cs typeface="Roboto Light"/>
              </a:defRPr>
            </a:lvl4pPr>
            <a:lvl5pPr marL="2193385" indent="0" algn="l">
              <a:lnSpc>
                <a:spcPct val="120000"/>
              </a:lnSpc>
              <a:buNone/>
              <a:defRPr sz="1200">
                <a:latin typeface="Roboto Light"/>
                <a:cs typeface="Roboto Light"/>
              </a:defRPr>
            </a:lvl5pPr>
          </a:lstStyle>
          <a:p>
            <a:pPr lvl="0"/>
            <a:r>
              <a:rPr lang="en-US"/>
              <a:t>Click to edit Master text styles</a:t>
            </a:r>
          </a:p>
        </p:txBody>
      </p:sp>
      <p:sp>
        <p:nvSpPr>
          <p:cNvPr id="2" name="Title 1"/>
          <p:cNvSpPr>
            <a:spLocks noGrp="1"/>
          </p:cNvSpPr>
          <p:nvPr>
            <p:ph type="title"/>
          </p:nvPr>
        </p:nvSpPr>
        <p:spPr>
          <a:xfrm>
            <a:off x="336014" y="1092203"/>
            <a:ext cx="5760004" cy="508000"/>
          </a:xfrm>
        </p:spPr>
        <p:txBody>
          <a:bodyPr vert="horz"/>
          <a:lstStyle/>
          <a:p>
            <a:r>
              <a:rPr lang="en-US"/>
              <a:t>Click to edit Master title style</a:t>
            </a:r>
          </a:p>
        </p:txBody>
      </p:sp>
      <p:sp>
        <p:nvSpPr>
          <p:cNvPr id="3" name="Footer Placeholder 2"/>
          <p:cNvSpPr>
            <a:spLocks noGrp="1"/>
          </p:cNvSpPr>
          <p:nvPr>
            <p:ph type="ftr" sz="quarter" idx="22"/>
          </p:nvPr>
        </p:nvSpPr>
        <p:spPr>
          <a:xfrm>
            <a:off x="6096000" y="6273833"/>
            <a:ext cx="5760000" cy="197556"/>
          </a:xfrm>
          <a:prstGeom prst="rect">
            <a:avLst/>
          </a:prstGeom>
        </p:spPr>
        <p:txBody>
          <a:bodyPr/>
          <a:lstStyle/>
          <a:p>
            <a:r>
              <a:rPr lang="en-US" dirty="0"/>
              <a:t>www.graphicriver.net/goashape</a:t>
            </a:r>
          </a:p>
        </p:txBody>
      </p:sp>
    </p:spTree>
    <p:extLst>
      <p:ext uri="{BB962C8B-B14F-4D97-AF65-F5344CB8AC3E}">
        <p14:creationId xmlns:p14="http://schemas.microsoft.com/office/powerpoint/2010/main" val="2095345913"/>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0ACB-C071-4C6E-ADD0-D6A2CD036FB3}"/>
              </a:ext>
            </a:extLst>
          </p:cNvPr>
          <p:cNvSpPr>
            <a:spLocks noGrp="1"/>
          </p:cNvSpPr>
          <p:nvPr>
            <p:ph type="title" hasCustomPrompt="1"/>
          </p:nvPr>
        </p:nvSpPr>
        <p:spPr>
          <a:xfrm>
            <a:off x="2774731" y="689242"/>
            <a:ext cx="8579069" cy="848820"/>
          </a:xfrm>
        </p:spPr>
        <p:txBody>
          <a:bodyPr>
            <a:normAutofit/>
          </a:bodyPr>
          <a:lstStyle>
            <a:lvl1pPr>
              <a:defRPr sz="4200" b="1" i="1" cap="all" baseline="0">
                <a:solidFill>
                  <a:schemeClr val="tx2"/>
                </a:solidFill>
              </a:defRPr>
            </a:lvl1pPr>
          </a:lstStyle>
          <a:p>
            <a:r>
              <a:rPr lang="en-US" dirty="0"/>
              <a:t>SLIDE TITLE</a:t>
            </a:r>
            <a:endParaRPr lang="en-GB" dirty="0"/>
          </a:p>
        </p:txBody>
      </p:sp>
      <p:sp>
        <p:nvSpPr>
          <p:cNvPr id="6" name="Rectangle 5">
            <a:extLst>
              <a:ext uri="{FF2B5EF4-FFF2-40B4-BE49-F238E27FC236}">
                <a16:creationId xmlns:a16="http://schemas.microsoft.com/office/drawing/2014/main" id="{BE8F2D15-3942-4245-AA5B-DD9F8F686831}"/>
              </a:ext>
            </a:extLst>
          </p:cNvPr>
          <p:cNvSpPr/>
          <p:nvPr userDrawn="1"/>
        </p:nvSpPr>
        <p:spPr>
          <a:xfrm>
            <a:off x="0" y="0"/>
            <a:ext cx="2175642" cy="6858000"/>
          </a:xfrm>
          <a:prstGeom prst="rect">
            <a:avLst/>
          </a:prstGeom>
          <a:solidFill>
            <a:srgbClr val="231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3A641A-1E5A-4024-A39D-C000128FB50C}"/>
              </a:ext>
            </a:extLst>
          </p:cNvPr>
          <p:cNvPicPr>
            <a:picLocks noChangeAspect="1"/>
          </p:cNvPicPr>
          <p:nvPr userDrawn="1"/>
        </p:nvPicPr>
        <p:blipFill>
          <a:blip r:embed="rId2"/>
          <a:stretch>
            <a:fillRect/>
          </a:stretch>
        </p:blipFill>
        <p:spPr>
          <a:xfrm>
            <a:off x="-116024" y="1627257"/>
            <a:ext cx="2396769" cy="5369081"/>
          </a:xfrm>
          <a:prstGeom prst="rect">
            <a:avLst/>
          </a:prstGeom>
        </p:spPr>
      </p:pic>
      <p:sp>
        <p:nvSpPr>
          <p:cNvPr id="9" name="Text Placeholder 8">
            <a:extLst>
              <a:ext uri="{FF2B5EF4-FFF2-40B4-BE49-F238E27FC236}">
                <a16:creationId xmlns:a16="http://schemas.microsoft.com/office/drawing/2014/main" id="{5C2CB381-833D-490E-881B-CA51C12B0846}"/>
              </a:ext>
            </a:extLst>
          </p:cNvPr>
          <p:cNvSpPr>
            <a:spLocks noGrp="1"/>
          </p:cNvSpPr>
          <p:nvPr>
            <p:ph type="body" sz="quarter" idx="13"/>
          </p:nvPr>
        </p:nvSpPr>
        <p:spPr>
          <a:xfrm>
            <a:off x="2774730" y="1765738"/>
            <a:ext cx="8579070" cy="4113952"/>
          </a:xfrm>
        </p:spPr>
        <p:txBody>
          <a:bodyPr>
            <a:normAutofit/>
          </a:bodyPr>
          <a:lstStyle>
            <a:lvl1pPr marL="0" indent="0">
              <a:lnSpc>
                <a:spcPct val="100000"/>
              </a:lnSpc>
              <a:spcAft>
                <a:spcPts val="600"/>
              </a:spcAft>
              <a:buFont typeface="Arial" panose="020B0604020202020204" pitchFamily="34" charset="0"/>
              <a:buNone/>
              <a:defRPr sz="1600"/>
            </a:lvl1pPr>
            <a:lvl2pPr>
              <a:lnSpc>
                <a:spcPct val="100000"/>
              </a:lnSpc>
              <a:spcAft>
                <a:spcPts val="600"/>
              </a:spcAft>
              <a:defRPr/>
            </a:lvl2pPr>
          </a:lstStyle>
          <a:p>
            <a:pPr lvl="0"/>
            <a:r>
              <a:rPr lang="en-US"/>
              <a:t>Click to edit Master text styles</a:t>
            </a:r>
          </a:p>
        </p:txBody>
      </p:sp>
      <p:pic>
        <p:nvPicPr>
          <p:cNvPr id="12" name="Picture 11">
            <a:extLst>
              <a:ext uri="{FF2B5EF4-FFF2-40B4-BE49-F238E27FC236}">
                <a16:creationId xmlns:a16="http://schemas.microsoft.com/office/drawing/2014/main" id="{B7C60079-7FE4-4C6B-BE58-4D4AFAFBECED}"/>
              </a:ext>
            </a:extLst>
          </p:cNvPr>
          <p:cNvPicPr>
            <a:picLocks noChangeAspect="1"/>
          </p:cNvPicPr>
          <p:nvPr userDrawn="1"/>
        </p:nvPicPr>
        <p:blipFill>
          <a:blip r:embed="rId3"/>
          <a:stretch>
            <a:fillRect/>
          </a:stretch>
        </p:blipFill>
        <p:spPr>
          <a:xfrm>
            <a:off x="10430166" y="5996906"/>
            <a:ext cx="1351577" cy="598766"/>
          </a:xfrm>
          <a:prstGeom prst="rect">
            <a:avLst/>
          </a:prstGeom>
        </p:spPr>
      </p:pic>
    </p:spTree>
    <p:extLst>
      <p:ext uri="{BB962C8B-B14F-4D97-AF65-F5344CB8AC3E}">
        <p14:creationId xmlns:p14="http://schemas.microsoft.com/office/powerpoint/2010/main" val="410533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7DE2D0-2D74-8245-B932-140F52FA323B}"/>
              </a:ext>
            </a:extLst>
          </p:cNvPr>
          <p:cNvSpPr/>
          <p:nvPr userDrawn="1"/>
        </p:nvSpPr>
        <p:spPr>
          <a:xfrm rot="16200000">
            <a:off x="5310684" y="-5304023"/>
            <a:ext cx="1567543" cy="12188915"/>
          </a:xfrm>
          <a:prstGeom prst="rect">
            <a:avLst/>
          </a:prstGeom>
          <a:solidFill>
            <a:srgbClr val="231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46E7F4F-A462-5A4F-94BA-ED16A261F022}"/>
              </a:ext>
            </a:extLst>
          </p:cNvPr>
          <p:cNvPicPr>
            <a:picLocks noChangeAspect="1"/>
          </p:cNvPicPr>
          <p:nvPr userDrawn="1"/>
        </p:nvPicPr>
        <p:blipFill rotWithShape="1">
          <a:blip r:embed="rId2"/>
          <a:srcRect t="69820"/>
          <a:stretch/>
        </p:blipFill>
        <p:spPr>
          <a:xfrm rot="16200000">
            <a:off x="8626448" y="-3253635"/>
            <a:ext cx="6454602" cy="4363847"/>
          </a:xfrm>
          <a:prstGeom prst="rect">
            <a:avLst/>
          </a:prstGeom>
        </p:spPr>
      </p:pic>
      <p:sp>
        <p:nvSpPr>
          <p:cNvPr id="15" name="Text Placeholder 8">
            <a:extLst>
              <a:ext uri="{FF2B5EF4-FFF2-40B4-BE49-F238E27FC236}">
                <a16:creationId xmlns:a16="http://schemas.microsoft.com/office/drawing/2014/main" id="{F3976087-4806-7A41-B353-57C3158195A0}"/>
              </a:ext>
            </a:extLst>
          </p:cNvPr>
          <p:cNvSpPr>
            <a:spLocks noGrp="1"/>
          </p:cNvSpPr>
          <p:nvPr userDrawn="1">
            <p:ph type="body" sz="quarter" idx="13"/>
          </p:nvPr>
        </p:nvSpPr>
        <p:spPr>
          <a:xfrm>
            <a:off x="2354096" y="2960686"/>
            <a:ext cx="6671441" cy="3061741"/>
          </a:xfrm>
        </p:spPr>
        <p:txBody>
          <a:bodyPr/>
          <a:lstStyle>
            <a:lvl1pPr>
              <a:lnSpc>
                <a:spcPct val="100000"/>
              </a:lnSpc>
              <a:spcAft>
                <a:spcPts val="600"/>
              </a:spcAft>
              <a:defRPr>
                <a:solidFill>
                  <a:schemeClr val="accent1"/>
                </a:solidFill>
              </a:defRPr>
            </a:lvl1pPr>
            <a:lvl2pPr>
              <a:lnSpc>
                <a:spcPct val="100000"/>
              </a:lnSpc>
              <a:spcAft>
                <a:spcPts val="600"/>
              </a:spcAft>
              <a:defRPr sz="1600">
                <a:solidFill>
                  <a:schemeClr val="accent1"/>
                </a:solidFill>
              </a:defRPr>
            </a:lvl2pPr>
          </a:lstStyle>
          <a:p>
            <a:pPr lvl="0"/>
            <a:r>
              <a:rPr lang="en-US" dirty="0"/>
              <a:t>Click to edit Master text styles</a:t>
            </a:r>
          </a:p>
          <a:p>
            <a:pPr lvl="1"/>
            <a:r>
              <a:rPr lang="en-US" dirty="0"/>
              <a:t>Second level</a:t>
            </a:r>
          </a:p>
        </p:txBody>
      </p:sp>
      <p:sp>
        <p:nvSpPr>
          <p:cNvPr id="16" name="Text Placeholder 10">
            <a:extLst>
              <a:ext uri="{FF2B5EF4-FFF2-40B4-BE49-F238E27FC236}">
                <a16:creationId xmlns:a16="http://schemas.microsoft.com/office/drawing/2014/main" id="{F821636E-ADE8-D640-B8EC-316C3C67BDDA}"/>
              </a:ext>
            </a:extLst>
          </p:cNvPr>
          <p:cNvSpPr>
            <a:spLocks noGrp="1"/>
          </p:cNvSpPr>
          <p:nvPr userDrawn="1">
            <p:ph type="body" sz="quarter" idx="14" hasCustomPrompt="1"/>
          </p:nvPr>
        </p:nvSpPr>
        <p:spPr>
          <a:xfrm>
            <a:off x="700041" y="1763103"/>
            <a:ext cx="8623300" cy="1211193"/>
          </a:xfrm>
        </p:spPr>
        <p:txBody>
          <a:bodyPr>
            <a:normAutofit/>
          </a:bodyPr>
          <a:lstStyle>
            <a:lvl1pPr marL="0" indent="0">
              <a:buFont typeface="Arial" panose="020B0604020202020204" pitchFamily="34" charset="0"/>
              <a:buNone/>
              <a:defRPr sz="2400" b="1">
                <a:solidFill>
                  <a:schemeClr val="accent2"/>
                </a:solidFill>
              </a:defRPr>
            </a:lvl1pPr>
          </a:lstStyle>
          <a:p>
            <a:pPr lvl="0"/>
            <a:r>
              <a:rPr lang="en-US" dirty="0"/>
              <a:t>Intro text</a:t>
            </a:r>
            <a:endParaRPr lang="en-GB" dirty="0"/>
          </a:p>
        </p:txBody>
      </p:sp>
      <p:pic>
        <p:nvPicPr>
          <p:cNvPr id="17" name="Picture 16">
            <a:extLst>
              <a:ext uri="{FF2B5EF4-FFF2-40B4-BE49-F238E27FC236}">
                <a16:creationId xmlns:a16="http://schemas.microsoft.com/office/drawing/2014/main" id="{9445ED64-8741-D34F-8D54-0C637476EDCD}"/>
              </a:ext>
            </a:extLst>
          </p:cNvPr>
          <p:cNvPicPr>
            <a:picLocks noChangeAspect="1"/>
          </p:cNvPicPr>
          <p:nvPr userDrawn="1"/>
        </p:nvPicPr>
        <p:blipFill>
          <a:blip r:embed="rId3"/>
          <a:stretch>
            <a:fillRect/>
          </a:stretch>
        </p:blipFill>
        <p:spPr>
          <a:xfrm>
            <a:off x="10804171" y="6013507"/>
            <a:ext cx="977572" cy="433077"/>
          </a:xfrm>
          <a:prstGeom prst="rect">
            <a:avLst/>
          </a:prstGeom>
        </p:spPr>
      </p:pic>
      <p:sp>
        <p:nvSpPr>
          <p:cNvPr id="11" name="Title 1">
            <a:extLst>
              <a:ext uri="{FF2B5EF4-FFF2-40B4-BE49-F238E27FC236}">
                <a16:creationId xmlns:a16="http://schemas.microsoft.com/office/drawing/2014/main" id="{11AE035D-5A05-2840-97B7-984C49CFEF9D}"/>
              </a:ext>
            </a:extLst>
          </p:cNvPr>
          <p:cNvSpPr>
            <a:spLocks noGrp="1"/>
          </p:cNvSpPr>
          <p:nvPr>
            <p:ph type="title" hasCustomPrompt="1"/>
          </p:nvPr>
        </p:nvSpPr>
        <p:spPr>
          <a:xfrm>
            <a:off x="700041" y="457519"/>
            <a:ext cx="8579069" cy="1274083"/>
          </a:xfrm>
        </p:spPr>
        <p:txBody>
          <a:bodyPr anchor="t">
            <a:normAutofit/>
          </a:bodyPr>
          <a:lstStyle>
            <a:lvl1pPr fontAlgn="t">
              <a:lnSpc>
                <a:spcPts val="4000"/>
              </a:lnSpc>
              <a:defRPr sz="4200" b="1" i="1" cap="all" baseline="0">
                <a:solidFill>
                  <a:schemeClr val="bg1"/>
                </a:solidFill>
              </a:defRPr>
            </a:lvl1pPr>
          </a:lstStyle>
          <a:p>
            <a:r>
              <a:rPr lang="en-US" dirty="0"/>
              <a:t>SLIDE TITLE</a:t>
            </a:r>
            <a:endParaRPr lang="en-GB" dirty="0"/>
          </a:p>
        </p:txBody>
      </p:sp>
    </p:spTree>
    <p:extLst>
      <p:ext uri="{BB962C8B-B14F-4D97-AF65-F5344CB8AC3E}">
        <p14:creationId xmlns:p14="http://schemas.microsoft.com/office/powerpoint/2010/main" val="14266074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056">
          <p15:clr>
            <a:srgbClr val="FBAE40"/>
          </p15:clr>
        </p15:guide>
        <p15:guide id="4" orient="horz" pos="264">
          <p15:clr>
            <a:srgbClr val="FBAE40"/>
          </p15:clr>
        </p15:guide>
        <p15:guide id="5" pos="7416">
          <p15:clr>
            <a:srgbClr val="FBAE40"/>
          </p15:clr>
        </p15:guide>
        <p15:guide id="6" pos="2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Slid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37" y="1803400"/>
            <a:ext cx="5759999" cy="3860800"/>
          </a:xfrm>
          <a:prstGeom prst="rect">
            <a:avLst/>
          </a:prstGeom>
        </p:spPr>
        <p:txBody>
          <a:bodyPr>
            <a:normAutofit/>
          </a:bodyPr>
          <a:lstStyle>
            <a:lvl1pPr marL="0" indent="0" algn="l">
              <a:lnSpc>
                <a:spcPct val="120000"/>
              </a:lnSpc>
              <a:buFont typeface="Arial"/>
              <a:buNone/>
              <a:defRPr sz="1200">
                <a:solidFill>
                  <a:schemeClr val="tx1"/>
                </a:solidFill>
                <a:latin typeface="Roboto Light"/>
                <a:cs typeface="Roboto Light"/>
              </a:defRPr>
            </a:lvl1pPr>
            <a:lvl2pPr marL="548336" indent="0" algn="ctr">
              <a:buNone/>
              <a:defRPr sz="2400"/>
            </a:lvl2pPr>
            <a:lvl3pPr marL="1096693" indent="0" algn="ctr">
              <a:buNone/>
              <a:defRPr sz="2160"/>
            </a:lvl3pPr>
            <a:lvl4pPr marL="1645040" indent="0" algn="ctr">
              <a:buNone/>
              <a:defRPr sz="1920"/>
            </a:lvl4pPr>
            <a:lvl5pPr marL="2193385" indent="0" algn="ctr">
              <a:buNone/>
              <a:defRPr sz="1920"/>
            </a:lvl5pPr>
            <a:lvl6pPr marL="2741730" indent="0" algn="ctr">
              <a:buNone/>
              <a:defRPr sz="1920"/>
            </a:lvl6pPr>
            <a:lvl7pPr marL="3290068" indent="0" algn="ctr">
              <a:buNone/>
              <a:defRPr sz="1920"/>
            </a:lvl7pPr>
            <a:lvl8pPr marL="3838416" indent="0" algn="ctr">
              <a:buNone/>
              <a:defRPr sz="1920"/>
            </a:lvl8pPr>
            <a:lvl9pPr marL="4386761" indent="0" algn="ctr">
              <a:buNone/>
              <a:defRPr sz="1920"/>
            </a:lvl9pPr>
          </a:lstStyle>
          <a:p>
            <a:r>
              <a:rPr lang="en-US"/>
              <a:t>Click to edit Master subtitle style</a:t>
            </a:r>
            <a:endParaRPr lang="en-US" dirty="0"/>
          </a:p>
        </p:txBody>
      </p:sp>
      <p:sp>
        <p:nvSpPr>
          <p:cNvPr id="4" name="Content Placeholder 3"/>
          <p:cNvSpPr>
            <a:spLocks noGrp="1"/>
          </p:cNvSpPr>
          <p:nvPr>
            <p:ph sz="quarter" idx="17"/>
          </p:nvPr>
        </p:nvSpPr>
        <p:spPr>
          <a:xfrm>
            <a:off x="336554" y="1803400"/>
            <a:ext cx="5759451" cy="3860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vert="horz"/>
          <a:lstStyle/>
          <a:p>
            <a:r>
              <a:rPr lang="en-US"/>
              <a:t>Click to edit Master title style</a:t>
            </a:r>
          </a:p>
        </p:txBody>
      </p:sp>
      <p:sp>
        <p:nvSpPr>
          <p:cNvPr id="6" name="Footer Placeholder 5"/>
          <p:cNvSpPr>
            <a:spLocks noGrp="1"/>
          </p:cNvSpPr>
          <p:nvPr>
            <p:ph type="ftr" sz="quarter" idx="18"/>
          </p:nvPr>
        </p:nvSpPr>
        <p:spPr>
          <a:xfrm>
            <a:off x="6096000" y="6273833"/>
            <a:ext cx="5760000" cy="197556"/>
          </a:xfrm>
          <a:prstGeom prst="rect">
            <a:avLst/>
          </a:prstGeom>
        </p:spPr>
        <p:txBody>
          <a:bodyPr/>
          <a:lstStyle/>
          <a:p>
            <a:r>
              <a:rPr lang="en-US" dirty="0"/>
              <a:t>www.graphicriver.net/goashape</a:t>
            </a:r>
          </a:p>
        </p:txBody>
      </p:sp>
      <p:sp>
        <p:nvSpPr>
          <p:cNvPr id="9" name="Slide Number Placeholder 3"/>
          <p:cNvSpPr>
            <a:spLocks noGrp="1"/>
          </p:cNvSpPr>
          <p:nvPr>
            <p:ph type="sldNum" sz="quarter" idx="4"/>
          </p:nvPr>
        </p:nvSpPr>
        <p:spPr>
          <a:xfrm>
            <a:off x="11269774" y="771035"/>
            <a:ext cx="497525" cy="475763"/>
          </a:xfrm>
          <a:prstGeom prst="wedgeRectCallout">
            <a:avLst/>
          </a:prstGeom>
          <a:noFill/>
          <a:ln w="12700" cmpd="sng">
            <a:solidFill>
              <a:schemeClr val="accent2"/>
            </a:solidFill>
          </a:ln>
        </p:spPr>
        <p:txBody>
          <a:bodyPr wrap="none" lIns="143963" tIns="134997" rIns="143963" bIns="134997" anchor="ctr" anchorCtr="1">
            <a:spAutoFit/>
          </a:bodyPr>
          <a:lstStyle>
            <a:lvl1pPr>
              <a:defRPr lang="en-US" sz="1320">
                <a:ln>
                  <a:noFill/>
                </a:ln>
                <a:solidFill>
                  <a:schemeClr val="accent2"/>
                </a:solidFill>
                <a:latin typeface="Roboto Light"/>
                <a:cs typeface="Roboto Light"/>
              </a:defRPr>
            </a:lvl1pPr>
          </a:lstStyle>
          <a:p>
            <a:pPr defTabSz="822940"/>
            <a:fld id="{77513DED-9F41-6D4C-AADB-00EAAC4B4386}" type="slidenum">
              <a:rPr lang="sk-SK" smtClean="0"/>
              <a:pPr defTabSz="822940"/>
              <a:t>‹#›</a:t>
            </a:fld>
            <a:endParaRPr lang="sk-SK"/>
          </a:p>
        </p:txBody>
      </p:sp>
    </p:spTree>
    <p:extLst>
      <p:ext uri="{BB962C8B-B14F-4D97-AF65-F5344CB8AC3E}">
        <p14:creationId xmlns:p14="http://schemas.microsoft.com/office/powerpoint/2010/main" val="1708975326"/>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5" name="Content Placeholder 16"/>
          <p:cNvSpPr>
            <a:spLocks noGrp="1"/>
          </p:cNvSpPr>
          <p:nvPr>
            <p:ph sz="quarter" idx="14"/>
          </p:nvPr>
        </p:nvSpPr>
        <p:spPr>
          <a:xfrm>
            <a:off x="5038000"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7" name="Content Placeholder 16"/>
          <p:cNvSpPr>
            <a:spLocks noGrp="1"/>
          </p:cNvSpPr>
          <p:nvPr>
            <p:ph sz="quarter" idx="19"/>
          </p:nvPr>
        </p:nvSpPr>
        <p:spPr>
          <a:xfrm>
            <a:off x="381733" y="2006607"/>
            <a:ext cx="2158297"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8" name="Content Placeholder 16"/>
          <p:cNvSpPr>
            <a:spLocks noGrp="1"/>
          </p:cNvSpPr>
          <p:nvPr>
            <p:ph sz="quarter" idx="20"/>
          </p:nvPr>
        </p:nvSpPr>
        <p:spPr>
          <a:xfrm>
            <a:off x="2708999"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2" name="Title 1"/>
          <p:cNvSpPr>
            <a:spLocks noGrp="1"/>
          </p:cNvSpPr>
          <p:nvPr>
            <p:ph type="title"/>
          </p:nvPr>
        </p:nvSpPr>
        <p:spPr/>
        <p:txBody>
          <a:bodyPr vert="horz"/>
          <a:lstStyle>
            <a:lvl1pPr>
              <a:defRPr>
                <a:solidFill>
                  <a:srgbClr val="473945"/>
                </a:solidFill>
              </a:defRPr>
            </a:lvl1pPr>
          </a:lstStyle>
          <a:p>
            <a:r>
              <a:rPr lang="en-US" dirty="0"/>
              <a:t>Click to edit Master title style</a:t>
            </a:r>
          </a:p>
        </p:txBody>
      </p:sp>
      <p:sp>
        <p:nvSpPr>
          <p:cNvPr id="3" name="Footer Placeholder 2"/>
          <p:cNvSpPr>
            <a:spLocks noGrp="1"/>
          </p:cNvSpPr>
          <p:nvPr>
            <p:ph type="ftr" sz="quarter" idx="21"/>
          </p:nvPr>
        </p:nvSpPr>
        <p:spPr>
          <a:xfrm>
            <a:off x="6096000" y="6273833"/>
            <a:ext cx="5760000" cy="197556"/>
          </a:xfrm>
          <a:prstGeom prst="rect">
            <a:avLst/>
          </a:prstGeom>
        </p:spPr>
        <p:txBody>
          <a:bodyPr/>
          <a:lstStyle/>
          <a:p>
            <a:r>
              <a:rPr lang="en-US" dirty="0"/>
              <a:t>www.graphicriver.net/goashape</a:t>
            </a:r>
          </a:p>
        </p:txBody>
      </p:sp>
      <p:sp>
        <p:nvSpPr>
          <p:cNvPr id="12" name="Content Placeholder 16"/>
          <p:cNvSpPr>
            <a:spLocks noGrp="1"/>
          </p:cNvSpPr>
          <p:nvPr>
            <p:ph sz="quarter" idx="25"/>
          </p:nvPr>
        </p:nvSpPr>
        <p:spPr>
          <a:xfrm>
            <a:off x="7367001"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14" name="Content Placeholder 16"/>
          <p:cNvSpPr>
            <a:spLocks noGrp="1"/>
          </p:cNvSpPr>
          <p:nvPr>
            <p:ph sz="quarter" idx="27"/>
          </p:nvPr>
        </p:nvSpPr>
        <p:spPr>
          <a:xfrm>
            <a:off x="9696000" y="2006607"/>
            <a:ext cx="2160000" cy="1930400"/>
          </a:xfrm>
          <a:prstGeom prst="rect">
            <a:avLst/>
          </a:prstGeom>
          <a:ln>
            <a:noFill/>
          </a:ln>
        </p:spPr>
        <p:txBody>
          <a:bodyPr>
            <a:noAutofit/>
          </a:bodyPr>
          <a:lstStyle>
            <a:lvl1pPr marL="0" indent="0">
              <a:lnSpc>
                <a:spcPct val="120000"/>
              </a:lnSpc>
              <a:buNone/>
              <a:defRPr sz="1200">
                <a:ln>
                  <a:noFill/>
                </a:ln>
                <a:solidFill>
                  <a:schemeClr val="tx1"/>
                </a:solidFill>
                <a:latin typeface="Roboto Light"/>
                <a:cs typeface="Roboto Light"/>
              </a:defRPr>
            </a:lvl1pPr>
            <a:lvl2pPr marL="548336" indent="0">
              <a:lnSpc>
                <a:spcPct val="120000"/>
              </a:lnSpc>
              <a:buNone/>
              <a:defRPr sz="1200">
                <a:ln>
                  <a:noFill/>
                </a:ln>
                <a:solidFill>
                  <a:schemeClr val="tx1"/>
                </a:solidFill>
                <a:latin typeface="Roboto Light"/>
                <a:cs typeface="Roboto Light"/>
              </a:defRPr>
            </a:lvl2pPr>
            <a:lvl3pPr marL="1096693" indent="0">
              <a:lnSpc>
                <a:spcPct val="120000"/>
              </a:lnSpc>
              <a:buNone/>
              <a:defRPr sz="1200">
                <a:ln>
                  <a:noFill/>
                </a:ln>
                <a:solidFill>
                  <a:schemeClr val="tx1"/>
                </a:solidFill>
                <a:latin typeface="Roboto Light"/>
                <a:cs typeface="Roboto Light"/>
              </a:defRPr>
            </a:lvl3pPr>
            <a:lvl4pPr marL="1645040" indent="0">
              <a:lnSpc>
                <a:spcPct val="120000"/>
              </a:lnSpc>
              <a:buNone/>
              <a:defRPr sz="1200">
                <a:ln>
                  <a:noFill/>
                </a:ln>
                <a:solidFill>
                  <a:schemeClr val="tx1"/>
                </a:solidFill>
                <a:latin typeface="Roboto Light"/>
                <a:cs typeface="Roboto Light"/>
              </a:defRPr>
            </a:lvl4pPr>
            <a:lvl5pPr marL="2193385" indent="0">
              <a:lnSpc>
                <a:spcPct val="120000"/>
              </a:lnSpc>
              <a:buFont typeface="Arial"/>
              <a:buNone/>
              <a:defRPr sz="1200">
                <a:ln>
                  <a:noFill/>
                </a:ln>
                <a:solidFill>
                  <a:schemeClr val="tx1"/>
                </a:solidFill>
                <a:latin typeface="Roboto Light"/>
                <a:cs typeface="Roboto Light"/>
              </a:defRPr>
            </a:lvl5pPr>
          </a:lstStyle>
          <a:p>
            <a:pPr lvl="0"/>
            <a:r>
              <a:rPr lang="en-US"/>
              <a:t>Click to edit Master text styles</a:t>
            </a:r>
          </a:p>
        </p:txBody>
      </p:sp>
      <p:sp>
        <p:nvSpPr>
          <p:cNvPr id="16" name="Text Placeholder 5"/>
          <p:cNvSpPr>
            <a:spLocks noGrp="1"/>
          </p:cNvSpPr>
          <p:nvPr>
            <p:ph type="body" sz="quarter" idx="22"/>
          </p:nvPr>
        </p:nvSpPr>
        <p:spPr>
          <a:xfrm>
            <a:off x="381024"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17" name="Text Placeholder 5"/>
          <p:cNvSpPr>
            <a:spLocks noGrp="1"/>
          </p:cNvSpPr>
          <p:nvPr>
            <p:ph type="body" sz="quarter" idx="28"/>
          </p:nvPr>
        </p:nvSpPr>
        <p:spPr>
          <a:xfrm>
            <a:off x="381733"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18" name="Text Placeholder 5"/>
          <p:cNvSpPr>
            <a:spLocks noGrp="1"/>
          </p:cNvSpPr>
          <p:nvPr>
            <p:ph type="body" sz="quarter" idx="29"/>
          </p:nvPr>
        </p:nvSpPr>
        <p:spPr>
          <a:xfrm>
            <a:off x="2708317"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19" name="Text Placeholder 5"/>
          <p:cNvSpPr>
            <a:spLocks noGrp="1"/>
          </p:cNvSpPr>
          <p:nvPr>
            <p:ph type="body" sz="quarter" idx="30"/>
          </p:nvPr>
        </p:nvSpPr>
        <p:spPr>
          <a:xfrm>
            <a:off x="2709024"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20" name="Text Placeholder 5"/>
          <p:cNvSpPr>
            <a:spLocks noGrp="1"/>
          </p:cNvSpPr>
          <p:nvPr>
            <p:ph type="body" sz="quarter" idx="31"/>
          </p:nvPr>
        </p:nvSpPr>
        <p:spPr>
          <a:xfrm>
            <a:off x="5039733"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21" name="Text Placeholder 5"/>
          <p:cNvSpPr>
            <a:spLocks noGrp="1"/>
          </p:cNvSpPr>
          <p:nvPr>
            <p:ph type="body" sz="quarter" idx="32"/>
          </p:nvPr>
        </p:nvSpPr>
        <p:spPr>
          <a:xfrm>
            <a:off x="5040437"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22" name="Text Placeholder 5"/>
          <p:cNvSpPr>
            <a:spLocks noGrp="1"/>
          </p:cNvSpPr>
          <p:nvPr>
            <p:ph type="body" sz="quarter" idx="33"/>
          </p:nvPr>
        </p:nvSpPr>
        <p:spPr>
          <a:xfrm>
            <a:off x="7367024"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23" name="Text Placeholder 5"/>
          <p:cNvSpPr>
            <a:spLocks noGrp="1"/>
          </p:cNvSpPr>
          <p:nvPr>
            <p:ph type="body" sz="quarter" idx="34"/>
          </p:nvPr>
        </p:nvSpPr>
        <p:spPr>
          <a:xfrm>
            <a:off x="7367730"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
        <p:nvSpPr>
          <p:cNvPr id="24" name="Text Placeholder 5"/>
          <p:cNvSpPr>
            <a:spLocks noGrp="1"/>
          </p:cNvSpPr>
          <p:nvPr>
            <p:ph type="body" sz="quarter" idx="35"/>
          </p:nvPr>
        </p:nvSpPr>
        <p:spPr>
          <a:xfrm>
            <a:off x="9697733" y="3900392"/>
            <a:ext cx="2158297" cy="646222"/>
          </a:xfrm>
          <a:solidFill>
            <a:schemeClr val="bg1">
              <a:lumMod val="95000"/>
            </a:schemeClr>
          </a:solidFill>
          <a:ln>
            <a:noFill/>
          </a:ln>
        </p:spPr>
        <p:txBody>
          <a:bodyPr lIns="80979" tIns="161960" rIns="80979" bIns="0"/>
          <a:lstStyle>
            <a:lvl1pPr algn="ctr">
              <a:defRPr sz="1440">
                <a:ln>
                  <a:noFill/>
                </a:ln>
                <a:solidFill>
                  <a:schemeClr val="accent2"/>
                </a:solidFill>
                <a:latin typeface="+mj-lt"/>
                <a:cs typeface="Roboto"/>
              </a:defRPr>
            </a:lvl1pPr>
            <a:lvl2pPr algn="ctr">
              <a:defRPr sz="1440">
                <a:ln>
                  <a:noFill/>
                </a:ln>
                <a:solidFill>
                  <a:schemeClr val="accent2"/>
                </a:solidFill>
                <a:latin typeface="+mj-lt"/>
                <a:cs typeface="Roboto"/>
              </a:defRPr>
            </a:lvl2pPr>
            <a:lvl3pPr algn="ctr">
              <a:defRPr sz="1440">
                <a:ln>
                  <a:noFill/>
                </a:ln>
                <a:solidFill>
                  <a:schemeClr val="accent2"/>
                </a:solidFill>
                <a:latin typeface="+mj-lt"/>
                <a:cs typeface="Roboto"/>
              </a:defRPr>
            </a:lvl3pPr>
            <a:lvl4pPr algn="ctr">
              <a:defRPr sz="1440">
                <a:ln>
                  <a:noFill/>
                </a:ln>
                <a:solidFill>
                  <a:schemeClr val="accent2"/>
                </a:solidFill>
                <a:latin typeface="+mj-lt"/>
                <a:cs typeface="Roboto"/>
              </a:defRPr>
            </a:lvl4pPr>
            <a:lvl5pPr algn="ctr">
              <a:defRPr sz="1440">
                <a:ln>
                  <a:noFill/>
                </a:ln>
                <a:solidFill>
                  <a:schemeClr val="accent2"/>
                </a:solidFill>
                <a:latin typeface="+mj-lt"/>
                <a:cs typeface="Roboto"/>
              </a:defRPr>
            </a:lvl5pPr>
          </a:lstStyle>
          <a:p>
            <a:pPr lvl="0"/>
            <a:r>
              <a:rPr lang="en-US"/>
              <a:t>Click to edit Master text styles</a:t>
            </a:r>
          </a:p>
        </p:txBody>
      </p:sp>
      <p:sp>
        <p:nvSpPr>
          <p:cNvPr id="25" name="Text Placeholder 5"/>
          <p:cNvSpPr>
            <a:spLocks noGrp="1"/>
          </p:cNvSpPr>
          <p:nvPr>
            <p:ph type="body" sz="quarter" idx="36"/>
          </p:nvPr>
        </p:nvSpPr>
        <p:spPr>
          <a:xfrm>
            <a:off x="9698433" y="4546630"/>
            <a:ext cx="2158297" cy="1196620"/>
          </a:xfrm>
          <a:solidFill>
            <a:schemeClr val="bg1">
              <a:lumMod val="95000"/>
            </a:schemeClr>
          </a:solidFill>
          <a:ln>
            <a:noFill/>
          </a:ln>
        </p:spPr>
        <p:txBody>
          <a:bodyPr lIns="161960" tIns="53987" rIns="161960" bIns="161960"/>
          <a:lstStyle>
            <a:lvl1pPr algn="ctr">
              <a:lnSpc>
                <a:spcPct val="120000"/>
              </a:lnSpc>
              <a:defRPr sz="1200">
                <a:ln>
                  <a:noFill/>
                </a:ln>
                <a:solidFill>
                  <a:schemeClr val="tx1"/>
                </a:solidFill>
                <a:latin typeface="Roboto Light"/>
                <a:cs typeface="Roboto Light"/>
              </a:defRPr>
            </a:lvl1pPr>
            <a:lvl2pPr algn="ctr">
              <a:lnSpc>
                <a:spcPct val="120000"/>
              </a:lnSpc>
              <a:defRPr sz="1200">
                <a:ln>
                  <a:noFill/>
                </a:ln>
                <a:solidFill>
                  <a:schemeClr val="tx1"/>
                </a:solidFill>
                <a:latin typeface="Roboto Light"/>
                <a:cs typeface="Roboto Light"/>
              </a:defRPr>
            </a:lvl2pPr>
            <a:lvl3pPr algn="ctr">
              <a:lnSpc>
                <a:spcPct val="120000"/>
              </a:lnSpc>
              <a:defRPr sz="1200">
                <a:ln>
                  <a:noFill/>
                </a:ln>
                <a:solidFill>
                  <a:schemeClr val="tx1"/>
                </a:solidFill>
                <a:latin typeface="Roboto Light"/>
                <a:cs typeface="Roboto Light"/>
              </a:defRPr>
            </a:lvl3pPr>
            <a:lvl4pPr algn="ctr">
              <a:lnSpc>
                <a:spcPct val="120000"/>
              </a:lnSpc>
              <a:defRPr sz="1200">
                <a:ln>
                  <a:noFill/>
                </a:ln>
                <a:solidFill>
                  <a:schemeClr val="tx1"/>
                </a:solidFill>
                <a:latin typeface="Roboto Light"/>
                <a:cs typeface="Roboto Light"/>
              </a:defRPr>
            </a:lvl4pPr>
            <a:lvl5pPr algn="ctr">
              <a:lnSpc>
                <a:spcPct val="120000"/>
              </a:lnSpc>
              <a:defRPr sz="1200">
                <a:ln>
                  <a:noFill/>
                </a:ln>
                <a:solidFill>
                  <a:schemeClr val="tx1"/>
                </a:solidFill>
                <a:latin typeface="Roboto Light"/>
                <a:cs typeface="Roboto Light"/>
              </a:defRPr>
            </a:lvl5pPr>
          </a:lstStyle>
          <a:p>
            <a:pPr lvl="0"/>
            <a:r>
              <a:rPr lang="en-US"/>
              <a:t>Click to edit Master text styles</a:t>
            </a:r>
          </a:p>
        </p:txBody>
      </p:sp>
    </p:spTree>
    <p:extLst>
      <p:ext uri="{BB962C8B-B14F-4D97-AF65-F5344CB8AC3E}">
        <p14:creationId xmlns:p14="http://schemas.microsoft.com/office/powerpoint/2010/main" val="415515720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Slide 1">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a:t>Click to edit Master title style</a:t>
            </a:r>
          </a:p>
        </p:txBody>
      </p:sp>
    </p:spTree>
    <p:extLst>
      <p:ext uri="{BB962C8B-B14F-4D97-AF65-F5344CB8AC3E}">
        <p14:creationId xmlns:p14="http://schemas.microsoft.com/office/powerpoint/2010/main" val="2881700233"/>
      </p:ext>
    </p:extLst>
  </p:cSld>
  <p:clrMapOvr>
    <a:masterClrMapping/>
  </p:clrMapOvr>
  <p:transition spd="slow">
    <p:wipe dir="r"/>
  </p:transition>
  <p:extLst>
    <p:ext uri="{DCECCB84-F9BA-43D5-87BE-67443E8EF086}">
      <p15:sldGuideLst xmlns:p15="http://schemas.microsoft.com/office/powerpoint/2012/main">
        <p15:guide id="1" orient="horz" pos="320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1E0FC-6A11-42EC-811D-F906715B4AB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149797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E1E0FC-6A11-42EC-811D-F906715B4AB7}" type="datetimeFigureOut">
              <a:rPr lang="en-US" smtClean="0"/>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199984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1E0FC-6A11-42EC-811D-F906715B4AB7}"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1072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1E0FC-6A11-42EC-811D-F906715B4AB7}" type="datetimeFigureOut">
              <a:rPr lang="en-US" smtClean="0"/>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291377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1E0FC-6A11-42EC-811D-F906715B4AB7}" type="datetimeFigureOut">
              <a:rPr lang="en-US" smtClean="0"/>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90691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1E0FC-6A11-42EC-811D-F906715B4AB7}" type="datetimeFigureOut">
              <a:rPr lang="en-US" smtClean="0"/>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20755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1E0FC-6A11-42EC-811D-F906715B4AB7}"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1325005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1E0FC-6A11-42EC-811D-F906715B4AB7}" type="datetimeFigureOut">
              <a:rPr lang="en-US" smtClean="0"/>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A43CD-A61A-429B-84B9-1AB03469B38E}" type="slidenum">
              <a:rPr lang="en-US" smtClean="0"/>
              <a:t>‹#›</a:t>
            </a:fld>
            <a:endParaRPr lang="en-US"/>
          </a:p>
        </p:txBody>
      </p:sp>
    </p:spTree>
    <p:extLst>
      <p:ext uri="{BB962C8B-B14F-4D97-AF65-F5344CB8AC3E}">
        <p14:creationId xmlns:p14="http://schemas.microsoft.com/office/powerpoint/2010/main" val="361856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1E0FC-6A11-42EC-811D-F906715B4AB7}" type="datetimeFigureOut">
              <a:rPr lang="en-US" smtClean="0"/>
              <a:t>10/6/2020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A43CD-A61A-429B-84B9-1AB03469B38E}" type="slidenum">
              <a:rPr lang="en-US" smtClean="0"/>
              <a:t>‹#›</a:t>
            </a:fld>
            <a:endParaRPr lang="en-US"/>
          </a:p>
        </p:txBody>
      </p:sp>
    </p:spTree>
    <p:extLst>
      <p:ext uri="{BB962C8B-B14F-4D97-AF65-F5344CB8AC3E}">
        <p14:creationId xmlns:p14="http://schemas.microsoft.com/office/powerpoint/2010/main" val="111907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905114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024" y="1"/>
            <a:ext cx="11009376" cy="4391891"/>
          </a:xfrm>
          <a:prstGeom prst="rect">
            <a:avLst/>
          </a:prstGeom>
        </p:spPr>
      </p:pic>
      <p:sp>
        <p:nvSpPr>
          <p:cNvPr id="7" name="TextBox 6"/>
          <p:cNvSpPr txBox="1"/>
          <p:nvPr/>
        </p:nvSpPr>
        <p:spPr>
          <a:xfrm>
            <a:off x="573024" y="4799471"/>
            <a:ext cx="7792500" cy="1288943"/>
          </a:xfrm>
          <a:prstGeom prst="rect">
            <a:avLst/>
          </a:prstGeom>
          <a:noFill/>
        </p:spPr>
        <p:txBody>
          <a:bodyPr wrap="square" rtlCol="0">
            <a:spAutoFit/>
          </a:bodyPr>
          <a:lstStyle/>
          <a:p>
            <a:pPr>
              <a:lnSpc>
                <a:spcPct val="80000"/>
              </a:lnSpc>
            </a:pPr>
            <a:r>
              <a:rPr lang="en-US" sz="4800" dirty="0" smtClean="0">
                <a:solidFill>
                  <a:schemeClr val="tx2"/>
                </a:solidFill>
                <a:latin typeface="Calibri"/>
                <a:cs typeface="Calibri"/>
              </a:rPr>
              <a:t>Understanding Debt and How to Improve Your Credit Score</a:t>
            </a:r>
            <a:endParaRPr lang="en-US" sz="4800" dirty="0">
              <a:solidFill>
                <a:schemeClr val="tx2"/>
              </a:solidFill>
              <a:latin typeface="Calibri"/>
              <a:cs typeface="Calibri"/>
            </a:endParaRPr>
          </a:p>
        </p:txBody>
      </p:sp>
      <p:pic>
        <p:nvPicPr>
          <p:cNvPr id="6" name="Picture 5">
            <a:extLst>
              <a:ext uri="{FF2B5EF4-FFF2-40B4-BE49-F238E27FC236}">
                <a16:creationId xmlns:a16="http://schemas.microsoft.com/office/drawing/2014/main" id="{A4EA9C06-8200-5D45-84AD-A7D955A662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8975" y="5376080"/>
            <a:ext cx="2418979" cy="1001189"/>
          </a:xfrm>
          <a:prstGeom prst="rect">
            <a:avLst/>
          </a:prstGeom>
        </p:spPr>
      </p:pic>
    </p:spTree>
    <p:extLst>
      <p:ext uri="{BB962C8B-B14F-4D97-AF65-F5344CB8AC3E}">
        <p14:creationId xmlns:p14="http://schemas.microsoft.com/office/powerpoint/2010/main" val="26863413"/>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01671" y="608300"/>
            <a:ext cx="10270340" cy="1102357"/>
          </a:xfrm>
        </p:spPr>
        <p:txBody>
          <a:bodyPr/>
          <a:lstStyle/>
          <a:p>
            <a:r>
              <a:rPr lang="en-US" sz="4320" dirty="0">
                <a:latin typeface="Calibri" charset="0"/>
                <a:ea typeface="ＭＳ Ｐゴシック" charset="0"/>
                <a:cs typeface="ＭＳ Ｐゴシック" charset="0"/>
              </a:rPr>
              <a:t>How FICO Score Is Calculated</a:t>
            </a:r>
            <a:endParaRPr lang="en-US" sz="4320" dirty="0"/>
          </a:p>
        </p:txBody>
      </p:sp>
      <p:sp>
        <p:nvSpPr>
          <p:cNvPr id="4" name="TextBox 3"/>
          <p:cNvSpPr txBox="1"/>
          <p:nvPr/>
        </p:nvSpPr>
        <p:spPr>
          <a:xfrm>
            <a:off x="1691641" y="792480"/>
            <a:ext cx="184731" cy="424732"/>
          </a:xfrm>
          <a:prstGeom prst="rect">
            <a:avLst/>
          </a:prstGeom>
          <a:noFill/>
        </p:spPr>
        <p:txBody>
          <a:bodyPr wrap="none" rtlCol="0">
            <a:spAutoFit/>
          </a:bodyPr>
          <a:lstStyle/>
          <a:p>
            <a:endParaRPr lang="en-US" sz="2160" dirty="0"/>
          </a:p>
        </p:txBody>
      </p:sp>
      <p:graphicFrame>
        <p:nvGraphicFramePr>
          <p:cNvPr id="6" name="Chart 5"/>
          <p:cNvGraphicFramePr/>
          <p:nvPr>
            <p:extLst/>
          </p:nvPr>
        </p:nvGraphicFramePr>
        <p:xfrm>
          <a:off x="365343" y="1318891"/>
          <a:ext cx="9493076" cy="4876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F0B37553-B588-744C-895C-FFBB427E789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4238886271"/>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10972800" cy="5406190"/>
          </a:xfrm>
          <a:prstGeom prst="rect">
            <a:avLst/>
          </a:prstGeom>
          <a:solidFill>
            <a:srgbClr val="00396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15" name="Content Placeholder 14"/>
          <p:cNvSpPr>
            <a:spLocks noGrp="1"/>
          </p:cNvSpPr>
          <p:nvPr>
            <p:ph type="body" sz="quarter" idx="21"/>
          </p:nvPr>
        </p:nvSpPr>
        <p:spPr>
          <a:xfrm>
            <a:off x="1136579" y="1837096"/>
            <a:ext cx="4955404" cy="4037226"/>
          </a:xfrm>
          <a:noFill/>
          <a:ln>
            <a:noFill/>
          </a:ln>
        </p:spPr>
        <p:style>
          <a:lnRef idx="2">
            <a:schemeClr val="dk1"/>
          </a:lnRef>
          <a:fillRef idx="1">
            <a:schemeClr val="lt1"/>
          </a:fillRef>
          <a:effectRef idx="0">
            <a:schemeClr val="dk1"/>
          </a:effectRef>
          <a:fontRef idx="minor">
            <a:schemeClr val="dk1"/>
          </a:fontRef>
        </p:style>
        <p:txBody>
          <a:bodyPr numCol="1" spcCol="269933">
            <a:noAutofit/>
          </a:bodyPr>
          <a:lstStyle/>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Always pay on time</a:t>
            </a:r>
          </a:p>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Pay down existing debt</a:t>
            </a:r>
          </a:p>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Diversify your credit</a:t>
            </a:r>
          </a:p>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Check your reports</a:t>
            </a:r>
            <a:br>
              <a:rPr lang="en-US" sz="2880" dirty="0">
                <a:solidFill>
                  <a:srgbClr val="FFFFFF"/>
                </a:solidFill>
                <a:latin typeface="Calibri" charset="0"/>
                <a:ea typeface="ＭＳ Ｐゴシック" charset="0"/>
                <a:cs typeface="ＭＳ Ｐゴシック" charset="0"/>
              </a:rPr>
            </a:br>
            <a:r>
              <a:rPr lang="en-US" sz="2880" dirty="0">
                <a:solidFill>
                  <a:srgbClr val="FFFFFF"/>
                </a:solidFill>
                <a:latin typeface="Calibri" charset="0"/>
                <a:ea typeface="ＭＳ Ｐゴシック" charset="0"/>
                <a:cs typeface="ＭＳ Ｐゴシック" charset="0"/>
              </a:rPr>
              <a:t>for errors</a:t>
            </a:r>
          </a:p>
        </p:txBody>
      </p:sp>
      <p:sp>
        <p:nvSpPr>
          <p:cNvPr id="3" name="Title 2"/>
          <p:cNvSpPr>
            <a:spLocks noGrp="1"/>
          </p:cNvSpPr>
          <p:nvPr>
            <p:ph type="title"/>
          </p:nvPr>
        </p:nvSpPr>
        <p:spPr>
          <a:xfrm>
            <a:off x="1184703" y="747596"/>
            <a:ext cx="10670404" cy="1301778"/>
          </a:xfrm>
        </p:spPr>
        <p:txBody>
          <a:bodyPr/>
          <a:lstStyle/>
          <a:p>
            <a:r>
              <a:rPr lang="en-US" sz="4320" dirty="0">
                <a:solidFill>
                  <a:srgbClr val="FFFFFF"/>
                </a:solidFill>
              </a:rPr>
              <a:t>How to Improve Your FICO Score</a:t>
            </a:r>
          </a:p>
        </p:txBody>
      </p:sp>
      <p:sp>
        <p:nvSpPr>
          <p:cNvPr id="8" name="Content Placeholder 14"/>
          <p:cNvSpPr txBox="1">
            <a:spLocks/>
          </p:cNvSpPr>
          <p:nvPr/>
        </p:nvSpPr>
        <p:spPr>
          <a:xfrm>
            <a:off x="5902315" y="1837096"/>
            <a:ext cx="5244962" cy="4037226"/>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82277" tIns="41137" rIns="323920" bIns="41137" numCol="1" spcCol="269933" rtlCol="0">
            <a:noAutofit/>
          </a:bodyPr>
          <a:lstStyle>
            <a:lvl1pPr marL="0" indent="0" algn="l" defTabSz="913911" rtl="0" eaLnBrk="1" latinLnBrk="0" hangingPunct="1">
              <a:lnSpc>
                <a:spcPct val="120000"/>
              </a:lnSpc>
              <a:spcBef>
                <a:spcPts val="1000"/>
              </a:spcBef>
              <a:buFont typeface="Arial" panose="020B0604020202020204" pitchFamily="34" charset="0"/>
              <a:buNone/>
              <a:defRPr sz="1000" kern="1200">
                <a:solidFill>
                  <a:schemeClr val="dk1"/>
                </a:solidFill>
                <a:latin typeface="Roboto Light"/>
                <a:ea typeface="+mn-ea"/>
                <a:cs typeface="Roboto Light"/>
              </a:defRPr>
            </a:lvl1pPr>
            <a:lvl2pPr marL="456947"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2pPr>
            <a:lvl3pPr marL="913911"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3pPr>
            <a:lvl4pPr marL="1370867"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4pPr>
            <a:lvl5pPr marL="1827821" indent="0" algn="l" defTabSz="913911" rtl="0" eaLnBrk="1" latinLnBrk="0" hangingPunct="1">
              <a:lnSpc>
                <a:spcPct val="120000"/>
              </a:lnSpc>
              <a:spcBef>
                <a:spcPts val="500"/>
              </a:spcBef>
              <a:buFont typeface="Arial" panose="020B0604020202020204" pitchFamily="34" charset="0"/>
              <a:buNone/>
              <a:defRPr sz="1000" kern="1200">
                <a:solidFill>
                  <a:schemeClr val="dk1"/>
                </a:solidFill>
                <a:latin typeface="Roboto Light"/>
                <a:ea typeface="+mn-ea"/>
                <a:cs typeface="Roboto Light"/>
              </a:defRPr>
            </a:lvl5pPr>
            <a:lvl6pPr marL="2513249"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0206"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7160"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4116" indent="-228476" algn="l" defTabSz="913911"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Keep your old accounts</a:t>
            </a:r>
          </a:p>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Limit balance transfers</a:t>
            </a:r>
          </a:p>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Avoid excess credit applications</a:t>
            </a:r>
          </a:p>
          <a:p>
            <a:pPr marL="411480" indent="-411480">
              <a:lnSpc>
                <a:spcPct val="100000"/>
              </a:lnSpc>
              <a:buFont typeface="Arial"/>
              <a:buChar char="•"/>
              <a:tabLst>
                <a:tab pos="140970" algn="l"/>
              </a:tabLst>
            </a:pPr>
            <a:r>
              <a:rPr lang="en-US" sz="2880" dirty="0">
                <a:solidFill>
                  <a:srgbClr val="FFFFFF"/>
                </a:solidFill>
                <a:latin typeface="Calibri" charset="0"/>
                <a:ea typeface="ＭＳ Ｐゴシック" charset="0"/>
                <a:cs typeface="ＭＳ Ｐゴシック" charset="0"/>
              </a:rPr>
              <a:t>Be patient</a:t>
            </a:r>
          </a:p>
          <a:p>
            <a:pPr marL="411480" indent="-411480">
              <a:lnSpc>
                <a:spcPct val="100000"/>
              </a:lnSpc>
              <a:buFont typeface="Arial"/>
              <a:buChar char="•"/>
              <a:tabLst>
                <a:tab pos="140970" algn="l"/>
              </a:tabLst>
            </a:pPr>
            <a:endParaRPr lang="en-US" sz="2880" dirty="0">
              <a:solidFill>
                <a:srgbClr val="FFFFFF"/>
              </a:solidFill>
              <a:latin typeface="Calibri" charset="0"/>
              <a:ea typeface="ＭＳ Ｐゴシック" charset="0"/>
              <a:cs typeface="ＭＳ Ｐゴシック" charset="0"/>
            </a:endParaRPr>
          </a:p>
        </p:txBody>
      </p:sp>
      <p:pic>
        <p:nvPicPr>
          <p:cNvPr id="9" name="Picture 8">
            <a:extLst>
              <a:ext uri="{FF2B5EF4-FFF2-40B4-BE49-F238E27FC236}">
                <a16:creationId xmlns:a16="http://schemas.microsoft.com/office/drawing/2014/main" id="{2135F8C7-7DA4-E641-8023-BA67E7D734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39790444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9187507(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0"/>
            <a:ext cx="5265420" cy="6858000"/>
          </a:xfrm>
          <a:prstGeom prst="rect">
            <a:avLst/>
          </a:prstGeom>
        </p:spPr>
      </p:pic>
      <p:sp>
        <p:nvSpPr>
          <p:cNvPr id="2" name="Subtitle 1"/>
          <p:cNvSpPr>
            <a:spLocks noGrp="1"/>
          </p:cNvSpPr>
          <p:nvPr>
            <p:ph type="subTitle" idx="1"/>
          </p:nvPr>
        </p:nvSpPr>
        <p:spPr>
          <a:xfrm>
            <a:off x="6156962" y="1634525"/>
            <a:ext cx="5183999" cy="4579825"/>
          </a:xfrm>
        </p:spPr>
        <p:txBody>
          <a:bodyPr>
            <a:noAutofit/>
          </a:bodyPr>
          <a:lstStyle/>
          <a:p>
            <a:pPr marL="411480" indent="-411480">
              <a:lnSpc>
                <a:spcPct val="100000"/>
              </a:lnSpc>
              <a:spcBef>
                <a:spcPts val="960"/>
              </a:spcBef>
              <a:buFont typeface="Arial"/>
              <a:buChar char="•"/>
            </a:pPr>
            <a:r>
              <a:rPr lang="en-US" sz="2640" dirty="0">
                <a:latin typeface="Calibri" charset="0"/>
                <a:ea typeface="ＭＳ Ｐゴシック" charset="0"/>
                <a:cs typeface="ＭＳ Ｐゴシック" charset="0"/>
              </a:rPr>
              <a:t>Repay old debts</a:t>
            </a:r>
          </a:p>
          <a:p>
            <a:pPr>
              <a:lnSpc>
                <a:spcPct val="100000"/>
              </a:lnSpc>
              <a:spcBef>
                <a:spcPts val="960"/>
              </a:spcBef>
              <a:tabLst>
                <a:tab pos="643890" algn="l"/>
              </a:tabLst>
            </a:pPr>
            <a:r>
              <a:rPr lang="en-US" sz="2400" i="1" dirty="0">
                <a:latin typeface="Calibri" charset="0"/>
                <a:ea typeface="ＭＳ Ｐゴシック" charset="0"/>
                <a:cs typeface="ＭＳ Ｐゴシック" charset="0"/>
              </a:rPr>
              <a:t>	- Payment arrangements</a:t>
            </a:r>
          </a:p>
          <a:p>
            <a:pPr>
              <a:lnSpc>
                <a:spcPct val="100000"/>
              </a:lnSpc>
              <a:spcBef>
                <a:spcPts val="960"/>
              </a:spcBef>
              <a:tabLst>
                <a:tab pos="643890" algn="l"/>
              </a:tabLst>
            </a:pPr>
            <a:r>
              <a:rPr lang="en-US" sz="2400" i="1" dirty="0">
                <a:latin typeface="Calibri" charset="0"/>
                <a:ea typeface="ＭＳ Ｐゴシック" charset="0"/>
                <a:cs typeface="ＭＳ Ｐゴシック" charset="0"/>
              </a:rPr>
              <a:t>	- Settlements</a:t>
            </a:r>
          </a:p>
          <a:p>
            <a:pPr marL="411480" indent="-411480">
              <a:lnSpc>
                <a:spcPct val="100000"/>
              </a:lnSpc>
              <a:spcBef>
                <a:spcPts val="960"/>
              </a:spcBef>
              <a:buFont typeface="Arial"/>
              <a:buChar char="•"/>
            </a:pPr>
            <a:r>
              <a:rPr lang="en-US" sz="2640" dirty="0">
                <a:latin typeface="Calibri" charset="0"/>
                <a:ea typeface="ＭＳ Ｐゴシック" charset="0"/>
                <a:cs typeface="ＭＳ Ｐゴシック" charset="0"/>
              </a:rPr>
              <a:t>Get a secured credit card</a:t>
            </a:r>
          </a:p>
          <a:p>
            <a:pPr marL="411480" indent="-411480">
              <a:lnSpc>
                <a:spcPct val="100000"/>
              </a:lnSpc>
              <a:spcBef>
                <a:spcPts val="960"/>
              </a:spcBef>
              <a:buFont typeface="Arial"/>
              <a:buChar char="•"/>
            </a:pPr>
            <a:r>
              <a:rPr lang="en-US" sz="2640" dirty="0">
                <a:latin typeface="Calibri" charset="0"/>
                <a:ea typeface="ＭＳ Ｐゴシック" charset="0"/>
                <a:cs typeface="ＭＳ Ｐゴシック" charset="0"/>
              </a:rPr>
              <a:t>Get a co-signer for a loan or credit </a:t>
            </a:r>
            <a:r>
              <a:rPr lang="en-US" sz="2640" dirty="0" smtClean="0">
                <a:latin typeface="Calibri" charset="0"/>
                <a:ea typeface="ＭＳ Ｐゴシック" charset="0"/>
                <a:cs typeface="ＭＳ Ｐゴシック" charset="0"/>
              </a:rPr>
              <a:t>card</a:t>
            </a:r>
          </a:p>
          <a:p>
            <a:pPr marL="411480" indent="-411480">
              <a:lnSpc>
                <a:spcPct val="100000"/>
              </a:lnSpc>
              <a:spcBef>
                <a:spcPts val="960"/>
              </a:spcBef>
              <a:buFont typeface="Arial"/>
              <a:buChar char="•"/>
            </a:pPr>
            <a:r>
              <a:rPr lang="en-US" sz="2640" dirty="0" smtClean="0">
                <a:latin typeface="Calibri" charset="0"/>
                <a:ea typeface="ＭＳ Ｐゴシック" charset="0"/>
                <a:cs typeface="ＭＳ Ｐゴシック" charset="0"/>
              </a:rPr>
              <a:t>Work with a retailer</a:t>
            </a:r>
            <a:endParaRPr lang="en-US" sz="2640" dirty="0">
              <a:latin typeface="Calibri" charset="0"/>
              <a:ea typeface="ＭＳ Ｐゴシック" charset="0"/>
              <a:cs typeface="ＭＳ Ｐゴシック" charset="0"/>
            </a:endParaRPr>
          </a:p>
          <a:p>
            <a:pPr marL="411480" indent="-411480">
              <a:lnSpc>
                <a:spcPct val="100000"/>
              </a:lnSpc>
              <a:spcBef>
                <a:spcPts val="960"/>
              </a:spcBef>
              <a:buFont typeface="Arial"/>
              <a:buChar char="•"/>
            </a:pPr>
            <a:r>
              <a:rPr lang="en-US" sz="2640" dirty="0">
                <a:latin typeface="Calibri" charset="0"/>
                <a:ea typeface="ＭＳ Ｐゴシック" charset="0"/>
                <a:cs typeface="ＭＳ Ｐゴシック" charset="0"/>
              </a:rPr>
              <a:t>Keep your credit report</a:t>
            </a:r>
            <a:br>
              <a:rPr lang="en-US" sz="2640" dirty="0">
                <a:latin typeface="Calibri" charset="0"/>
                <a:ea typeface="ＭＳ Ｐゴシック" charset="0"/>
                <a:cs typeface="ＭＳ Ｐゴシック" charset="0"/>
              </a:rPr>
            </a:br>
            <a:r>
              <a:rPr lang="en-US" sz="2640" dirty="0">
                <a:latin typeface="Calibri" charset="0"/>
                <a:ea typeface="ＭＳ Ｐゴシック" charset="0"/>
                <a:cs typeface="ＭＳ Ｐゴシック" charset="0"/>
              </a:rPr>
              <a:t>accurate</a:t>
            </a:r>
          </a:p>
        </p:txBody>
      </p:sp>
      <p:sp>
        <p:nvSpPr>
          <p:cNvPr id="9" name="Title 8"/>
          <p:cNvSpPr>
            <a:spLocks noGrp="1"/>
          </p:cNvSpPr>
          <p:nvPr>
            <p:ph type="title"/>
          </p:nvPr>
        </p:nvSpPr>
        <p:spPr>
          <a:xfrm>
            <a:off x="6156962" y="241301"/>
            <a:ext cx="5120141" cy="1102357"/>
          </a:xfrm>
        </p:spPr>
        <p:txBody>
          <a:bodyPr>
            <a:normAutofit fontScale="90000"/>
          </a:bodyPr>
          <a:lstStyle/>
          <a:p>
            <a:r>
              <a:rPr lang="en-US" sz="4320" dirty="0">
                <a:latin typeface="Calibri" charset="0"/>
                <a:cs typeface="Calibri" charset="0"/>
              </a:rPr>
              <a:t>Establishing or </a:t>
            </a:r>
            <a:br>
              <a:rPr lang="en-US" sz="4320" dirty="0">
                <a:latin typeface="Calibri" charset="0"/>
                <a:cs typeface="Calibri" charset="0"/>
              </a:rPr>
            </a:br>
            <a:r>
              <a:rPr lang="en-US" sz="4320" dirty="0">
                <a:latin typeface="Calibri" charset="0"/>
                <a:cs typeface="Calibri" charset="0"/>
              </a:rPr>
              <a:t>Re-Establishing Credit</a:t>
            </a:r>
            <a:endParaRPr lang="en-US" sz="4320" dirty="0"/>
          </a:p>
        </p:txBody>
      </p:sp>
      <p:sp>
        <p:nvSpPr>
          <p:cNvPr id="4" name="TextBox 3"/>
          <p:cNvSpPr txBox="1"/>
          <p:nvPr/>
        </p:nvSpPr>
        <p:spPr>
          <a:xfrm>
            <a:off x="1691641" y="792480"/>
            <a:ext cx="184731" cy="424732"/>
          </a:xfrm>
          <a:prstGeom prst="rect">
            <a:avLst/>
          </a:prstGeom>
          <a:noFill/>
        </p:spPr>
        <p:txBody>
          <a:bodyPr wrap="none" rtlCol="0">
            <a:spAutoFit/>
          </a:bodyPr>
          <a:lstStyle/>
          <a:p>
            <a:endParaRPr lang="en-US" sz="2160" dirty="0"/>
          </a:p>
        </p:txBody>
      </p:sp>
      <p:pic>
        <p:nvPicPr>
          <p:cNvPr id="8" name="Picture 7">
            <a:extLst>
              <a:ext uri="{FF2B5EF4-FFF2-40B4-BE49-F238E27FC236}">
                <a16:creationId xmlns:a16="http://schemas.microsoft.com/office/drawing/2014/main" id="{86E22AE2-413B-3349-8AA6-6B7A043AA9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1898331464"/>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21"/>
          </p:nvPr>
        </p:nvSpPr>
        <p:spPr>
          <a:xfrm>
            <a:off x="973453" y="1365530"/>
            <a:ext cx="5183506" cy="4037226"/>
          </a:xfrm>
          <a:ln>
            <a:noFill/>
          </a:ln>
        </p:spPr>
        <p:style>
          <a:lnRef idx="2">
            <a:schemeClr val="dk1"/>
          </a:lnRef>
          <a:fillRef idx="1">
            <a:schemeClr val="lt1"/>
          </a:fillRef>
          <a:effectRef idx="0">
            <a:schemeClr val="dk1"/>
          </a:effectRef>
          <a:fontRef idx="minor">
            <a:schemeClr val="dk1"/>
          </a:fontRef>
        </p:style>
        <p:txBody>
          <a:bodyPr numCol="1" spcCol="269933">
            <a:noAutofit/>
          </a:bodyPr>
          <a:lstStyle/>
          <a:p>
            <a:pPr marL="411480" indent="-411480">
              <a:lnSpc>
                <a:spcPct val="100000"/>
              </a:lnSpc>
              <a:spcBef>
                <a:spcPts val="0"/>
              </a:spcBef>
              <a:spcAft>
                <a:spcPts val="720"/>
              </a:spcAft>
              <a:buFont typeface="Arial"/>
              <a:buChar char="•"/>
              <a:tabLst>
                <a:tab pos="140970" algn="l"/>
              </a:tabLst>
            </a:pPr>
            <a:r>
              <a:rPr lang="en-US" sz="2880" dirty="0">
                <a:latin typeface="Calibri" charset="0"/>
                <a:ea typeface="ＭＳ Ｐゴシック" charset="0"/>
                <a:cs typeface="ＭＳ Ｐゴシック" charset="0"/>
              </a:rPr>
              <a:t>Companies claim to repair credit for high fee</a:t>
            </a:r>
          </a:p>
          <a:p>
            <a:pPr marL="411480" indent="-411480">
              <a:lnSpc>
                <a:spcPct val="100000"/>
              </a:lnSpc>
              <a:spcBef>
                <a:spcPts val="0"/>
              </a:spcBef>
              <a:spcAft>
                <a:spcPts val="720"/>
              </a:spcAft>
              <a:buFont typeface="Arial"/>
              <a:buChar char="•"/>
              <a:tabLst>
                <a:tab pos="140970" algn="l"/>
              </a:tabLst>
            </a:pPr>
            <a:r>
              <a:rPr lang="en-US" sz="2880" dirty="0">
                <a:latin typeface="Calibri" charset="0"/>
                <a:ea typeface="ＭＳ Ｐゴシック" charset="0"/>
                <a:cs typeface="ＭＳ Ｐゴシック" charset="0"/>
              </a:rPr>
              <a:t>At best, charging you</a:t>
            </a:r>
            <a:br>
              <a:rPr lang="en-US" sz="2880" dirty="0">
                <a:latin typeface="Calibri" charset="0"/>
                <a:ea typeface="ＭＳ Ｐゴシック" charset="0"/>
                <a:cs typeface="ＭＳ Ｐゴシック" charset="0"/>
              </a:rPr>
            </a:br>
            <a:r>
              <a:rPr lang="en-US" sz="2880" dirty="0">
                <a:latin typeface="Calibri" charset="0"/>
                <a:ea typeface="ＭＳ Ｐゴシック" charset="0"/>
                <a:cs typeface="ＭＳ Ｐゴシック" charset="0"/>
              </a:rPr>
              <a:t>for something you can</a:t>
            </a:r>
            <a:br>
              <a:rPr lang="en-US" sz="2880" dirty="0">
                <a:latin typeface="Calibri" charset="0"/>
                <a:ea typeface="ＭＳ Ｐゴシック" charset="0"/>
                <a:cs typeface="ＭＳ Ｐゴシック" charset="0"/>
              </a:rPr>
            </a:br>
            <a:r>
              <a:rPr lang="en-US" sz="2880" dirty="0">
                <a:latin typeface="Calibri" charset="0"/>
                <a:ea typeface="ＭＳ Ｐゴシック" charset="0"/>
                <a:cs typeface="ＭＳ Ｐゴシック" charset="0"/>
              </a:rPr>
              <a:t>do for free</a:t>
            </a:r>
          </a:p>
          <a:p>
            <a:pPr marL="411480" indent="-411480">
              <a:lnSpc>
                <a:spcPct val="100000"/>
              </a:lnSpc>
              <a:spcBef>
                <a:spcPts val="0"/>
              </a:spcBef>
              <a:spcAft>
                <a:spcPts val="720"/>
              </a:spcAft>
              <a:buFont typeface="Arial"/>
              <a:buChar char="•"/>
              <a:tabLst>
                <a:tab pos="140970" algn="l"/>
              </a:tabLst>
            </a:pPr>
            <a:r>
              <a:rPr lang="en-US" sz="2880" dirty="0">
                <a:latin typeface="Calibri" charset="0"/>
                <a:ea typeface="ＭＳ Ｐゴシック" charset="0"/>
                <a:cs typeface="ＭＳ Ｐゴシック" charset="0"/>
              </a:rPr>
              <a:t>At worst, using dishonest</a:t>
            </a:r>
            <a:br>
              <a:rPr lang="en-US" sz="2880" dirty="0">
                <a:latin typeface="Calibri" charset="0"/>
                <a:ea typeface="ＭＳ Ｐゴシック" charset="0"/>
                <a:cs typeface="ＭＳ Ｐゴシック" charset="0"/>
              </a:rPr>
            </a:br>
            <a:r>
              <a:rPr lang="en-US" sz="2880" dirty="0">
                <a:latin typeface="Calibri" charset="0"/>
                <a:ea typeface="ＭＳ Ｐゴシック" charset="0"/>
                <a:cs typeface="ＭＳ Ｐゴシック" charset="0"/>
              </a:rPr>
              <a:t>or illegal tactics</a:t>
            </a:r>
          </a:p>
          <a:p>
            <a:pPr marL="548640">
              <a:lnSpc>
                <a:spcPct val="100000"/>
              </a:lnSpc>
              <a:spcBef>
                <a:spcPts val="0"/>
              </a:spcBef>
              <a:tabLst>
                <a:tab pos="140970" algn="l"/>
              </a:tabLst>
            </a:pPr>
            <a:r>
              <a:rPr lang="en-US" sz="2400" i="1" dirty="0">
                <a:latin typeface="Calibri" charset="0"/>
                <a:ea typeface="ＭＳ Ｐゴシック" charset="0"/>
                <a:cs typeface="ＭＳ Ｐゴシック" charset="0"/>
              </a:rPr>
              <a:t>- Flooding credit bureaus</a:t>
            </a:r>
            <a:br>
              <a:rPr lang="en-US" sz="2400" i="1" dirty="0">
                <a:latin typeface="Calibri" charset="0"/>
                <a:ea typeface="ＭＳ Ｐゴシック" charset="0"/>
                <a:cs typeface="ＭＳ Ｐゴシック" charset="0"/>
              </a:rPr>
            </a:br>
            <a:r>
              <a:rPr lang="en-US" sz="2400" i="1" dirty="0">
                <a:latin typeface="Calibri" charset="0"/>
                <a:ea typeface="ＭＳ Ｐゴシック" charset="0"/>
                <a:cs typeface="ＭＳ Ｐゴシック" charset="0"/>
              </a:rPr>
              <a:t>  with disputes</a:t>
            </a:r>
          </a:p>
          <a:p>
            <a:pPr marL="548640">
              <a:lnSpc>
                <a:spcPct val="100000"/>
              </a:lnSpc>
              <a:spcBef>
                <a:spcPts val="0"/>
              </a:spcBef>
              <a:tabLst>
                <a:tab pos="140970" algn="l"/>
              </a:tabLst>
            </a:pPr>
            <a:r>
              <a:rPr lang="en-US" sz="2400" i="1" dirty="0">
                <a:latin typeface="Calibri" charset="0"/>
                <a:ea typeface="ＭＳ Ｐゴシック" charset="0"/>
                <a:cs typeface="ＭＳ Ｐゴシック" charset="0"/>
              </a:rPr>
              <a:t>- Issuing new</a:t>
            </a:r>
            <a:br>
              <a:rPr lang="en-US" sz="2400" i="1" dirty="0">
                <a:latin typeface="Calibri" charset="0"/>
                <a:ea typeface="ＭＳ Ｐゴシック" charset="0"/>
                <a:cs typeface="ＭＳ Ｐゴシック" charset="0"/>
              </a:rPr>
            </a:br>
            <a:r>
              <a:rPr lang="en-US" sz="2400" i="1" dirty="0">
                <a:latin typeface="Calibri" charset="0"/>
                <a:ea typeface="ＭＳ Ｐゴシック" charset="0"/>
                <a:cs typeface="ＭＳ Ｐゴシック" charset="0"/>
              </a:rPr>
              <a:t>  identity</a:t>
            </a:r>
          </a:p>
        </p:txBody>
      </p:sp>
      <p:sp>
        <p:nvSpPr>
          <p:cNvPr id="3" name="Title 2"/>
          <p:cNvSpPr>
            <a:spLocks noGrp="1"/>
          </p:cNvSpPr>
          <p:nvPr>
            <p:ph type="title"/>
          </p:nvPr>
        </p:nvSpPr>
        <p:spPr>
          <a:xfrm>
            <a:off x="973453" y="96768"/>
            <a:ext cx="5244962" cy="1301778"/>
          </a:xfrm>
        </p:spPr>
        <p:txBody>
          <a:bodyPr/>
          <a:lstStyle/>
          <a:p>
            <a:r>
              <a:rPr lang="en-US" sz="4320" dirty="0"/>
              <a:t>Beware Credit Repair</a:t>
            </a:r>
          </a:p>
        </p:txBody>
      </p:sp>
      <p:pic>
        <p:nvPicPr>
          <p:cNvPr id="4" name="Picture 3" descr="46575492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5486400" cy="6858000"/>
          </a:xfrm>
          <a:prstGeom prst="rect">
            <a:avLst/>
          </a:prstGeom>
        </p:spPr>
      </p:pic>
      <p:pic>
        <p:nvPicPr>
          <p:cNvPr id="7" name="Picture 6">
            <a:extLst>
              <a:ext uri="{FF2B5EF4-FFF2-40B4-BE49-F238E27FC236}">
                <a16:creationId xmlns:a16="http://schemas.microsoft.com/office/drawing/2014/main" id="{8C0F8FE6-104A-EA40-9827-45E555D157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44424" y="6020629"/>
            <a:ext cx="1357222" cy="561739"/>
          </a:xfrm>
          <a:prstGeom prst="rect">
            <a:avLst/>
          </a:prstGeom>
        </p:spPr>
      </p:pic>
    </p:spTree>
    <p:extLst>
      <p:ext uri="{BB962C8B-B14F-4D97-AF65-F5344CB8AC3E}">
        <p14:creationId xmlns:p14="http://schemas.microsoft.com/office/powerpoint/2010/main" val="413441873"/>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425669"/>
            <a:ext cx="9144000" cy="1112393"/>
          </a:xfrm>
        </p:spPr>
        <p:txBody>
          <a:bodyPr>
            <a:normAutofit/>
          </a:bodyPr>
          <a:lstStyle/>
          <a:p>
            <a:r>
              <a:rPr lang="en-GB" dirty="0" smtClean="0"/>
              <a:t>What are your credit rights?</a:t>
            </a:r>
            <a:endParaRPr lang="en-GB" dirty="0"/>
          </a:p>
        </p:txBody>
      </p:sp>
      <p:sp>
        <p:nvSpPr>
          <p:cNvPr id="6" name="Content Placeholder 2"/>
          <p:cNvSpPr txBox="1">
            <a:spLocks/>
          </p:cNvSpPr>
          <p:nvPr/>
        </p:nvSpPr>
        <p:spPr>
          <a:xfrm>
            <a:off x="2522483" y="1695717"/>
            <a:ext cx="8831317" cy="4481738"/>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smtClean="0"/>
              <a:t>You are allowed a free credit report from each bureau once a year at:</a:t>
            </a:r>
          </a:p>
          <a:p>
            <a:pPr marL="0" indent="0">
              <a:buNone/>
            </a:pPr>
            <a:endParaRPr lang="en-US" sz="2800" dirty="0" smtClean="0"/>
          </a:p>
          <a:p>
            <a:pPr marL="0" indent="0" algn="ctr">
              <a:buNone/>
            </a:pPr>
            <a:r>
              <a:rPr lang="en-US" sz="2800" dirty="0" smtClean="0"/>
              <a:t>www.annualcreditreport.com</a:t>
            </a:r>
          </a:p>
          <a:p>
            <a:endParaRPr lang="en-US" sz="2400" dirty="0" smtClean="0"/>
          </a:p>
          <a:p>
            <a:r>
              <a:rPr lang="en-US" sz="2400" dirty="0" smtClean="0"/>
              <a:t>If you alternate between Experian, Equifax, and Transunion, you can get a free credit report every four months</a:t>
            </a:r>
          </a:p>
          <a:p>
            <a:r>
              <a:rPr lang="en-US" sz="2400" dirty="0" smtClean="0"/>
              <a:t>Checking your own credit does not lower your score</a:t>
            </a:r>
          </a:p>
          <a:p>
            <a:r>
              <a:rPr lang="en-US" sz="2400" dirty="0" smtClean="0"/>
              <a:t>What age should you get a credit report? </a:t>
            </a:r>
          </a:p>
          <a:p>
            <a:pPr marL="457200" lvl="1" indent="0">
              <a:buNone/>
            </a:pPr>
            <a:endParaRPr lang="en-US" dirty="0" smtClean="0"/>
          </a:p>
          <a:p>
            <a:pPr marL="457200"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028061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425669"/>
            <a:ext cx="9144000" cy="1112393"/>
          </a:xfrm>
        </p:spPr>
        <p:txBody>
          <a:bodyPr>
            <a:normAutofit/>
          </a:bodyPr>
          <a:lstStyle/>
          <a:p>
            <a:r>
              <a:rPr lang="en-GB" dirty="0" smtClean="0"/>
              <a:t>What if your credit is wrong?</a:t>
            </a:r>
            <a:endParaRPr lang="en-GB" dirty="0"/>
          </a:p>
        </p:txBody>
      </p:sp>
      <p:sp>
        <p:nvSpPr>
          <p:cNvPr id="6" name="Content Placeholder 2"/>
          <p:cNvSpPr txBox="1">
            <a:spLocks/>
          </p:cNvSpPr>
          <p:nvPr/>
        </p:nvSpPr>
        <p:spPr>
          <a:xfrm>
            <a:off x="2522483" y="1538062"/>
            <a:ext cx="8831317" cy="4639393"/>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smtClean="0"/>
              <a:t>The law requires that credit reporting agencies provide information about your credit history correctly, completely, and confidentially.  If you find an error, take the following steps:</a:t>
            </a:r>
          </a:p>
          <a:p>
            <a:r>
              <a:rPr lang="en-US" sz="2800" dirty="0" smtClean="0"/>
              <a:t>Contact the reporting creditor AND all three reporting agencies (Experian, Equifax, and Transunion)</a:t>
            </a:r>
          </a:p>
          <a:p>
            <a:r>
              <a:rPr lang="en-US" sz="2800" dirty="0" smtClean="0"/>
              <a:t>Be patient and always act in a professional manner</a:t>
            </a:r>
          </a:p>
          <a:p>
            <a:r>
              <a:rPr lang="en-US" sz="2800" dirty="0" smtClean="0"/>
              <a:t>Document everything, write it down as it happens and:</a:t>
            </a:r>
          </a:p>
          <a:p>
            <a:pPr lvl="1"/>
            <a:r>
              <a:rPr lang="en-US" sz="2800" dirty="0" smtClean="0"/>
              <a:t>Document the names of everyone you speak with including their titles</a:t>
            </a:r>
          </a:p>
          <a:p>
            <a:pPr lvl="1"/>
            <a:r>
              <a:rPr lang="en-US" sz="2800" dirty="0" smtClean="0"/>
              <a:t>Write down dates, times, phone numbers, dollar amounts, etc.</a:t>
            </a:r>
            <a:endParaRPr lang="en-US" sz="2400" dirty="0" smtClean="0"/>
          </a:p>
          <a:p>
            <a:pPr marL="457200" lvl="1" indent="0">
              <a:buNone/>
            </a:pPr>
            <a:endParaRPr lang="en-US" sz="2400" dirty="0" smtClean="0"/>
          </a:p>
          <a:p>
            <a:pPr lvl="1"/>
            <a:endParaRPr lang="en-US" dirty="0" smtClean="0"/>
          </a:p>
          <a:p>
            <a:pPr marL="457200"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07023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Nadpis 20"/>
          <p:cNvSpPr>
            <a:spLocks noGrp="1"/>
          </p:cNvSpPr>
          <p:nvPr>
            <p:ph type="title"/>
          </p:nvPr>
        </p:nvSpPr>
        <p:spPr>
          <a:xfrm>
            <a:off x="1144909" y="701044"/>
            <a:ext cx="9248773" cy="508000"/>
          </a:xfrm>
        </p:spPr>
        <p:txBody>
          <a:bodyPr>
            <a:normAutofit fontScale="90000"/>
          </a:bodyPr>
          <a:lstStyle/>
          <a:p>
            <a:r>
              <a:rPr lang="en-US" sz="4320" dirty="0">
                <a:latin typeface="Calibri" charset="0"/>
                <a:cs typeface="Calibri" charset="0"/>
              </a:rPr>
              <a:t>What are You Going to Do Now?</a:t>
            </a:r>
            <a:endParaRPr lang="en-US" sz="4320" dirty="0"/>
          </a:p>
        </p:txBody>
      </p:sp>
      <p:sp>
        <p:nvSpPr>
          <p:cNvPr id="25" name="Zástupný symbol textu 24"/>
          <p:cNvSpPr>
            <a:spLocks noGrp="1"/>
          </p:cNvSpPr>
          <p:nvPr>
            <p:ph type="body" sz="quarter" idx="22"/>
          </p:nvPr>
        </p:nvSpPr>
        <p:spPr>
          <a:xfrm>
            <a:off x="1144270" y="2088595"/>
            <a:ext cx="2866921" cy="2652738"/>
          </a:xfrm>
        </p:spPr>
        <p:txBody>
          <a:bodyPr/>
          <a:lstStyle/>
          <a:p>
            <a:pPr>
              <a:defRPr/>
            </a:pPr>
            <a:r>
              <a:rPr lang="en-US" sz="2640" dirty="0">
                <a:solidFill>
                  <a:srgbClr val="003965"/>
                </a:solidFill>
                <a:latin typeface="Calibri"/>
                <a:cs typeface="Calibri"/>
              </a:rPr>
              <a:t>What can you </a:t>
            </a:r>
            <a:br>
              <a:rPr lang="en-US" sz="2640" dirty="0">
                <a:solidFill>
                  <a:srgbClr val="003965"/>
                </a:solidFill>
                <a:latin typeface="Calibri"/>
                <a:cs typeface="Calibri"/>
              </a:rPr>
            </a:br>
            <a:r>
              <a:rPr lang="en-US" sz="2640" dirty="0">
                <a:solidFill>
                  <a:srgbClr val="003965"/>
                </a:solidFill>
                <a:latin typeface="Calibri"/>
                <a:cs typeface="Calibri"/>
              </a:rPr>
              <a:t>do today?</a:t>
            </a:r>
          </a:p>
        </p:txBody>
      </p:sp>
      <p:sp>
        <p:nvSpPr>
          <p:cNvPr id="29" name="Zástupný symbol textu 28"/>
          <p:cNvSpPr>
            <a:spLocks noGrp="1"/>
          </p:cNvSpPr>
          <p:nvPr>
            <p:ph type="body" sz="quarter" idx="29"/>
          </p:nvPr>
        </p:nvSpPr>
        <p:spPr>
          <a:xfrm>
            <a:off x="4532326" y="2079852"/>
            <a:ext cx="3128730" cy="2661480"/>
          </a:xfrm>
        </p:spPr>
        <p:txBody>
          <a:bodyPr/>
          <a:lstStyle/>
          <a:p>
            <a:pPr>
              <a:defRPr/>
            </a:pPr>
            <a:r>
              <a:rPr lang="en-US" sz="2640" dirty="0">
                <a:solidFill>
                  <a:srgbClr val="003965"/>
                </a:solidFill>
                <a:latin typeface="Calibri"/>
                <a:cs typeface="Calibri"/>
              </a:rPr>
              <a:t>What can you do in the next 3 months?</a:t>
            </a:r>
          </a:p>
        </p:txBody>
      </p:sp>
      <p:sp>
        <p:nvSpPr>
          <p:cNvPr id="31" name="Zástupný symbol textu 30"/>
          <p:cNvSpPr>
            <a:spLocks noGrp="1"/>
          </p:cNvSpPr>
          <p:nvPr>
            <p:ph type="body" sz="quarter" idx="31"/>
          </p:nvPr>
        </p:nvSpPr>
        <p:spPr>
          <a:xfrm>
            <a:off x="8141328" y="2079850"/>
            <a:ext cx="3138672" cy="2661482"/>
          </a:xfrm>
        </p:spPr>
        <p:txBody>
          <a:bodyPr/>
          <a:lstStyle/>
          <a:p>
            <a:pPr>
              <a:defRPr/>
            </a:pPr>
            <a:r>
              <a:rPr lang="en-US" sz="2640" dirty="0">
                <a:solidFill>
                  <a:srgbClr val="003965"/>
                </a:solidFill>
                <a:latin typeface="Calibri"/>
                <a:cs typeface="Calibri"/>
              </a:rPr>
              <a:t>What can you </a:t>
            </a:r>
            <a:br>
              <a:rPr lang="en-US" sz="2640" dirty="0">
                <a:solidFill>
                  <a:srgbClr val="003965"/>
                </a:solidFill>
                <a:latin typeface="Calibri"/>
                <a:cs typeface="Calibri"/>
              </a:rPr>
            </a:br>
            <a:r>
              <a:rPr lang="en-US" sz="2640" dirty="0">
                <a:solidFill>
                  <a:srgbClr val="003965"/>
                </a:solidFill>
                <a:latin typeface="Calibri"/>
                <a:cs typeface="Calibri"/>
              </a:rPr>
              <a:t>do this year?</a:t>
            </a:r>
          </a:p>
        </p:txBody>
      </p:sp>
      <p:sp>
        <p:nvSpPr>
          <p:cNvPr id="68" name="Obdĺžnik 67"/>
          <p:cNvSpPr/>
          <p:nvPr/>
        </p:nvSpPr>
        <p:spPr>
          <a:xfrm>
            <a:off x="4531637" y="1979438"/>
            <a:ext cx="3129419" cy="94232"/>
          </a:xfrm>
          <a:prstGeom prst="rect">
            <a:avLst/>
          </a:prstGeom>
          <a:solidFill>
            <a:srgbClr val="00699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2" tIns="54850" rIns="109702" bIns="54850" rtlCol="0" anchor="ctr"/>
          <a:lstStyle/>
          <a:p>
            <a:pPr algn="ctr"/>
            <a:endParaRPr lang="en-US" sz="2880"/>
          </a:p>
        </p:txBody>
      </p:sp>
      <p:sp>
        <p:nvSpPr>
          <p:cNvPr id="69" name="Obdĺžnik 68"/>
          <p:cNvSpPr/>
          <p:nvPr/>
        </p:nvSpPr>
        <p:spPr>
          <a:xfrm>
            <a:off x="8141962" y="1979437"/>
            <a:ext cx="3138038" cy="90312"/>
          </a:xfrm>
          <a:prstGeom prst="rect">
            <a:avLst/>
          </a:prstGeom>
          <a:solidFill>
            <a:srgbClr val="00396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2" tIns="54850" rIns="109702" bIns="54850" rtlCol="0" anchor="ctr"/>
          <a:lstStyle/>
          <a:p>
            <a:pPr algn="ctr"/>
            <a:endParaRPr lang="en-US" sz="2880"/>
          </a:p>
        </p:txBody>
      </p:sp>
      <p:sp>
        <p:nvSpPr>
          <p:cNvPr id="72" name="Obdĺžnik 71"/>
          <p:cNvSpPr/>
          <p:nvPr/>
        </p:nvSpPr>
        <p:spPr>
          <a:xfrm>
            <a:off x="1144909" y="1988182"/>
            <a:ext cx="2866283" cy="90313"/>
          </a:xfrm>
          <a:prstGeom prst="rect">
            <a:avLst/>
          </a:prstGeom>
          <a:solidFill>
            <a:srgbClr val="54B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2" tIns="54850" rIns="109702" bIns="54850" rtlCol="0" anchor="ctr"/>
          <a:lstStyle/>
          <a:p>
            <a:pPr algn="ctr"/>
            <a:endParaRPr lang="en-US" sz="2880"/>
          </a:p>
        </p:txBody>
      </p:sp>
      <p:pic>
        <p:nvPicPr>
          <p:cNvPr id="11" name="Picture 10">
            <a:extLst>
              <a:ext uri="{FF2B5EF4-FFF2-40B4-BE49-F238E27FC236}">
                <a16:creationId xmlns:a16="http://schemas.microsoft.com/office/drawing/2014/main" id="{6CAF0695-71A4-C842-89FB-5073F4FD2A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2489169219"/>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42469" y="1"/>
            <a:ext cx="5501753" cy="6857999"/>
          </a:xfrm>
          <a:prstGeom prst="rect">
            <a:avLst/>
          </a:prstGeom>
        </p:spPr>
      </p:pic>
      <p:sp>
        <p:nvSpPr>
          <p:cNvPr id="5" name="TextBox 4"/>
          <p:cNvSpPr txBox="1"/>
          <p:nvPr/>
        </p:nvSpPr>
        <p:spPr>
          <a:xfrm>
            <a:off x="7957751" y="518984"/>
            <a:ext cx="3941806" cy="4493538"/>
          </a:xfrm>
          <a:prstGeom prst="rect">
            <a:avLst/>
          </a:prstGeom>
          <a:noFill/>
        </p:spPr>
        <p:txBody>
          <a:bodyPr wrap="square" rtlCol="0">
            <a:spAutoFit/>
          </a:bodyPr>
          <a:lstStyle/>
          <a:p>
            <a:r>
              <a:rPr lang="en-US" sz="3200" dirty="0" smtClean="0"/>
              <a:t>For SCCOE Families:</a:t>
            </a:r>
          </a:p>
          <a:p>
            <a:endParaRPr lang="en-US" dirty="0"/>
          </a:p>
          <a:p>
            <a:pPr marL="285750" indent="-285750">
              <a:buFont typeface="Arial" panose="020B0604020202020204" pitchFamily="34" charset="0"/>
              <a:buChar char="•"/>
            </a:pPr>
            <a:r>
              <a:rPr lang="en-US" dirty="0" smtClean="0"/>
              <a:t>$50 to start a Youth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5.00% APY on the first $2,500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Adult attendee memberships generate donations to Parent Engagement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sz="2400" dirty="0" smtClean="0"/>
              <a:t>Reference Promotional Code</a:t>
            </a:r>
          </a:p>
          <a:p>
            <a:r>
              <a:rPr lang="en-US" sz="3200" b="1" dirty="0" smtClean="0"/>
              <a:t>PARENTS2020</a:t>
            </a:r>
            <a:endParaRPr lang="en-US" sz="3200" b="1" dirty="0"/>
          </a:p>
        </p:txBody>
      </p:sp>
    </p:spTree>
    <p:extLst>
      <p:ext uri="{BB962C8B-B14F-4D97-AF65-F5344CB8AC3E}">
        <p14:creationId xmlns:p14="http://schemas.microsoft.com/office/powerpoint/2010/main" val="29722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F4CA-E63B-D54A-A82E-F844B6D931CE}"/>
              </a:ext>
            </a:extLst>
          </p:cNvPr>
          <p:cNvSpPr>
            <a:spLocks noGrp="1"/>
          </p:cNvSpPr>
          <p:nvPr>
            <p:ph type="title"/>
          </p:nvPr>
        </p:nvSpPr>
        <p:spPr>
          <a:xfrm>
            <a:off x="700041" y="457520"/>
            <a:ext cx="8425105" cy="510536"/>
          </a:xfrm>
        </p:spPr>
        <p:txBody>
          <a:bodyPr>
            <a:normAutofit fontScale="90000"/>
          </a:bodyPr>
          <a:lstStyle/>
          <a:p>
            <a:r>
              <a:rPr lang="en-US" dirty="0" smtClean="0"/>
              <a:t>Financial Centers</a:t>
            </a:r>
            <a:endParaRPr lang="en-US" i="1" dirty="0"/>
          </a:p>
        </p:txBody>
      </p:sp>
      <p:sp>
        <p:nvSpPr>
          <p:cNvPr id="10" name="TextBox 9"/>
          <p:cNvSpPr txBox="1"/>
          <p:nvPr/>
        </p:nvSpPr>
        <p:spPr>
          <a:xfrm>
            <a:off x="6995786" y="4463441"/>
            <a:ext cx="3135795" cy="1631216"/>
          </a:xfrm>
          <a:prstGeom prst="rect">
            <a:avLst/>
          </a:prstGeom>
          <a:noFill/>
        </p:spPr>
        <p:txBody>
          <a:bodyPr wrap="none" rtlCol="0">
            <a:spAutoFit/>
          </a:bodyPr>
          <a:lstStyle/>
          <a:p>
            <a:r>
              <a:rPr lang="en-US" sz="2000" dirty="0" smtClean="0">
                <a:solidFill>
                  <a:srgbClr val="009BD6"/>
                </a:solidFill>
              </a:rPr>
              <a:t>Sunnyvale Branch</a:t>
            </a:r>
          </a:p>
          <a:p>
            <a:r>
              <a:rPr lang="en-US" sz="2000" b="1" dirty="0" smtClean="0"/>
              <a:t>Philip Osuna</a:t>
            </a:r>
          </a:p>
          <a:p>
            <a:r>
              <a:rPr lang="en-US" sz="2000" dirty="0" smtClean="0"/>
              <a:t>Financial Center Manager</a:t>
            </a:r>
          </a:p>
          <a:p>
            <a:r>
              <a:rPr lang="en-US" sz="2000" dirty="0" smtClean="0"/>
              <a:t>posuna@excitecu.org</a:t>
            </a:r>
          </a:p>
          <a:p>
            <a:r>
              <a:rPr lang="en-US" sz="2000" dirty="0" smtClean="0"/>
              <a:t>(408) 979-5157</a:t>
            </a:r>
            <a:endParaRPr lang="en-US" sz="2000" dirty="0"/>
          </a:p>
        </p:txBody>
      </p:sp>
      <p:sp>
        <p:nvSpPr>
          <p:cNvPr id="12" name="TextBox 11"/>
          <p:cNvSpPr txBox="1"/>
          <p:nvPr/>
        </p:nvSpPr>
        <p:spPr>
          <a:xfrm>
            <a:off x="2016356" y="4463441"/>
            <a:ext cx="2857642" cy="1631216"/>
          </a:xfrm>
          <a:prstGeom prst="rect">
            <a:avLst/>
          </a:prstGeom>
          <a:noFill/>
        </p:spPr>
        <p:txBody>
          <a:bodyPr wrap="none" rtlCol="0">
            <a:spAutoFit/>
          </a:bodyPr>
          <a:lstStyle/>
          <a:p>
            <a:r>
              <a:rPr lang="en-US" sz="2000" dirty="0" smtClean="0">
                <a:solidFill>
                  <a:srgbClr val="009BD6"/>
                </a:solidFill>
              </a:rPr>
              <a:t>Blossom Valley Branch</a:t>
            </a:r>
          </a:p>
          <a:p>
            <a:r>
              <a:rPr lang="en-US" sz="2000" b="1" dirty="0" smtClean="0"/>
              <a:t>Sam Soria</a:t>
            </a:r>
          </a:p>
          <a:p>
            <a:r>
              <a:rPr lang="en-US" sz="2000" dirty="0" smtClean="0"/>
              <a:t>Financial Center Manager</a:t>
            </a:r>
          </a:p>
          <a:p>
            <a:r>
              <a:rPr lang="en-US" sz="2000" dirty="0" smtClean="0"/>
              <a:t>ssoria@excitecu.org</a:t>
            </a:r>
          </a:p>
          <a:p>
            <a:r>
              <a:rPr lang="en-US" sz="2000" dirty="0" smtClean="0"/>
              <a:t>(408) 979-2459</a:t>
            </a:r>
            <a:endParaRPr lang="en-US" sz="2000" dirty="0"/>
          </a:p>
        </p:txBody>
      </p:sp>
      <p:sp>
        <p:nvSpPr>
          <p:cNvPr id="13" name="TextBox 12"/>
          <p:cNvSpPr txBox="1"/>
          <p:nvPr/>
        </p:nvSpPr>
        <p:spPr>
          <a:xfrm>
            <a:off x="2016356" y="2478065"/>
            <a:ext cx="3542701" cy="1631216"/>
          </a:xfrm>
          <a:prstGeom prst="rect">
            <a:avLst/>
          </a:prstGeom>
          <a:noFill/>
        </p:spPr>
        <p:txBody>
          <a:bodyPr wrap="none" rtlCol="0">
            <a:spAutoFit/>
          </a:bodyPr>
          <a:lstStyle/>
          <a:p>
            <a:r>
              <a:rPr lang="en-US" sz="2000" dirty="0" smtClean="0">
                <a:solidFill>
                  <a:srgbClr val="009BD6"/>
                </a:solidFill>
              </a:rPr>
              <a:t>Main Office </a:t>
            </a:r>
          </a:p>
          <a:p>
            <a:r>
              <a:rPr lang="en-US" sz="2000" b="1" dirty="0" smtClean="0"/>
              <a:t>Daniel Hasegawa</a:t>
            </a:r>
          </a:p>
          <a:p>
            <a:r>
              <a:rPr lang="en-US" sz="2000" dirty="0" smtClean="0"/>
              <a:t>Business Development Manager</a:t>
            </a:r>
          </a:p>
          <a:p>
            <a:r>
              <a:rPr lang="en-US" sz="2000" dirty="0" smtClean="0"/>
              <a:t>dhasegawa@excitecu.org</a:t>
            </a:r>
          </a:p>
          <a:p>
            <a:r>
              <a:rPr lang="en-US" sz="2000" dirty="0" smtClean="0"/>
              <a:t>(408) 979-3644</a:t>
            </a:r>
            <a:endParaRPr lang="en-US" sz="2000" dirty="0"/>
          </a:p>
        </p:txBody>
      </p:sp>
      <p:sp>
        <p:nvSpPr>
          <p:cNvPr id="14" name="TextBox 13"/>
          <p:cNvSpPr txBox="1"/>
          <p:nvPr/>
        </p:nvSpPr>
        <p:spPr>
          <a:xfrm>
            <a:off x="6995786" y="2478065"/>
            <a:ext cx="3135795" cy="1631216"/>
          </a:xfrm>
          <a:prstGeom prst="rect">
            <a:avLst/>
          </a:prstGeom>
          <a:noFill/>
        </p:spPr>
        <p:txBody>
          <a:bodyPr wrap="none" rtlCol="0">
            <a:spAutoFit/>
          </a:bodyPr>
          <a:lstStyle/>
          <a:p>
            <a:r>
              <a:rPr lang="en-US" sz="2000" dirty="0" err="1" smtClean="0">
                <a:solidFill>
                  <a:srgbClr val="009BD6"/>
                </a:solidFill>
              </a:rPr>
              <a:t>Curtner</a:t>
            </a:r>
            <a:r>
              <a:rPr lang="en-US" sz="2000" dirty="0" smtClean="0">
                <a:solidFill>
                  <a:srgbClr val="009BD6"/>
                </a:solidFill>
              </a:rPr>
              <a:t> Branch</a:t>
            </a:r>
          </a:p>
          <a:p>
            <a:r>
              <a:rPr lang="en-US" sz="2000" b="1" dirty="0" smtClean="0"/>
              <a:t>Becky Sanchez</a:t>
            </a:r>
          </a:p>
          <a:p>
            <a:r>
              <a:rPr lang="en-US" sz="2000" dirty="0" smtClean="0"/>
              <a:t>Financial Center Manager</a:t>
            </a:r>
          </a:p>
          <a:p>
            <a:r>
              <a:rPr lang="en-US" sz="2000" dirty="0" smtClean="0"/>
              <a:t>bsanchez@excitecu.org</a:t>
            </a:r>
          </a:p>
          <a:p>
            <a:r>
              <a:rPr lang="en-US" sz="2000" dirty="0" smtClean="0"/>
              <a:t>(408) 979-5143</a:t>
            </a:r>
            <a:endParaRPr lang="en-US" sz="2000" dirty="0"/>
          </a:p>
        </p:txBody>
      </p:sp>
    </p:spTree>
    <p:extLst>
      <p:ext uri="{BB962C8B-B14F-4D97-AF65-F5344CB8AC3E}">
        <p14:creationId xmlns:p14="http://schemas.microsoft.com/office/powerpoint/2010/main" val="212535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79051145.jpg"/>
          <p:cNvPicPr>
            <a:picLocks noChangeAspect="1"/>
          </p:cNvPicPr>
          <p:nvPr/>
        </p:nvPicPr>
        <p:blipFill rotWithShape="1">
          <a:blip r:embed="rId3" cstate="screen">
            <a:alphaModFix amt="24000"/>
            <a:extLst>
              <a:ext uri="{28A0092B-C50C-407E-A947-70E740481C1C}">
                <a14:useLocalDpi xmlns:a14="http://schemas.microsoft.com/office/drawing/2010/main"/>
              </a:ext>
            </a:extLst>
          </a:blip>
          <a:srcRect r="332" b="2"/>
          <a:stretch/>
        </p:blipFill>
        <p:spPr>
          <a:xfrm>
            <a:off x="609600" y="1"/>
            <a:ext cx="10972800" cy="6857999"/>
          </a:xfrm>
          <a:prstGeom prst="rect">
            <a:avLst/>
          </a:prstGeom>
        </p:spPr>
      </p:pic>
      <p:pic>
        <p:nvPicPr>
          <p:cNvPr id="5" name="Picture 4">
            <a:extLst>
              <a:ext uri="{FF2B5EF4-FFF2-40B4-BE49-F238E27FC236}">
                <a16:creationId xmlns:a16="http://schemas.microsoft.com/office/drawing/2014/main" id="{454DACB2-57B9-A94F-BA50-1BB6B1E4CE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5997" y="1282754"/>
            <a:ext cx="4503905" cy="951443"/>
          </a:xfrm>
          <a:prstGeom prst="rect">
            <a:avLst/>
          </a:prstGeom>
        </p:spPr>
      </p:pic>
      <p:sp>
        <p:nvSpPr>
          <p:cNvPr id="8" name="TextBox 7">
            <a:extLst>
              <a:ext uri="{FF2B5EF4-FFF2-40B4-BE49-F238E27FC236}">
                <a16:creationId xmlns:a16="http://schemas.microsoft.com/office/drawing/2014/main" id="{F324ABF7-7159-1C4D-960E-D0E02D695180}"/>
              </a:ext>
            </a:extLst>
          </p:cNvPr>
          <p:cNvSpPr txBox="1"/>
          <p:nvPr/>
        </p:nvSpPr>
        <p:spPr>
          <a:xfrm>
            <a:off x="1991431" y="2899121"/>
            <a:ext cx="8262042" cy="2511428"/>
          </a:xfrm>
          <a:prstGeom prst="rect">
            <a:avLst/>
          </a:prstGeom>
          <a:noFill/>
        </p:spPr>
        <p:txBody>
          <a:bodyPr wrap="square" lIns="109702" tIns="54850" rIns="109702" bIns="54850" rtlCol="0">
            <a:spAutoFit/>
          </a:bodyPr>
          <a:lstStyle/>
          <a:p>
            <a:pPr algn="ctr">
              <a:buFont typeface="Times" charset="0"/>
              <a:buNone/>
            </a:pPr>
            <a:r>
              <a:rPr lang="en-US" sz="1680" dirty="0">
                <a:solidFill>
                  <a:srgbClr val="003965"/>
                </a:solidFill>
                <a:latin typeface="Calibri" panose="020F0502020204030204" pitchFamily="34" charset="0"/>
                <a:cs typeface="Calibri" panose="020F0502020204030204" pitchFamily="34" charset="0"/>
              </a:rPr>
              <a:t>BALANCE is a financial education and counseling service. Services include money management counseling, debt repayment options, credit report review, and more.</a:t>
            </a:r>
          </a:p>
          <a:p>
            <a:pPr algn="ctr">
              <a:buFont typeface="Times" charset="0"/>
              <a:buNone/>
            </a:pPr>
            <a:endParaRPr lang="en-US" sz="1680" dirty="0">
              <a:solidFill>
                <a:srgbClr val="003965"/>
              </a:solidFill>
              <a:latin typeface="Calibri" panose="020F0502020204030204" pitchFamily="34" charset="0"/>
              <a:cs typeface="Calibri" panose="020F0502020204030204" pitchFamily="34" charset="0"/>
            </a:endParaRPr>
          </a:p>
          <a:p>
            <a:pPr algn="ctr">
              <a:buFont typeface="Times" charset="0"/>
              <a:buNone/>
            </a:pPr>
            <a:r>
              <a:rPr lang="en-US" sz="2160" b="1" dirty="0">
                <a:solidFill>
                  <a:srgbClr val="003965"/>
                </a:solidFill>
                <a:latin typeface="Calibri" panose="020F0502020204030204" pitchFamily="34" charset="0"/>
                <a:cs typeface="Calibri" panose="020F0502020204030204" pitchFamily="34" charset="0"/>
              </a:rPr>
              <a:t>Call toll-free 888.456.2227 or visit </a:t>
            </a:r>
            <a:r>
              <a:rPr lang="en-US" sz="2160" b="1" dirty="0" err="1">
                <a:solidFill>
                  <a:srgbClr val="003965"/>
                </a:solidFill>
                <a:latin typeface="Calibri" panose="020F0502020204030204" pitchFamily="34" charset="0"/>
                <a:cs typeface="Calibri" panose="020F0502020204030204" pitchFamily="34" charset="0"/>
              </a:rPr>
              <a:t>excitecu.balancepro.org</a:t>
            </a:r>
            <a:endParaRPr lang="en-US" sz="2160" b="1" dirty="0">
              <a:solidFill>
                <a:srgbClr val="003965"/>
              </a:solidFill>
              <a:latin typeface="Calibri" panose="020F0502020204030204" pitchFamily="34" charset="0"/>
              <a:cs typeface="Calibri" panose="020F0502020204030204" pitchFamily="34" charset="0"/>
            </a:endParaRPr>
          </a:p>
          <a:p>
            <a:pPr algn="ctr">
              <a:buFont typeface="Times" charset="0"/>
              <a:buNone/>
            </a:pPr>
            <a:endParaRPr lang="en-US" sz="2160" b="1" dirty="0">
              <a:solidFill>
                <a:srgbClr val="003965"/>
              </a:solidFill>
              <a:latin typeface="Calibri" panose="020F0502020204030204" pitchFamily="34" charset="0"/>
              <a:cs typeface="Calibri" panose="020F0502020204030204" pitchFamily="34" charset="0"/>
            </a:endParaRPr>
          </a:p>
          <a:p>
            <a:pPr algn="ctr"/>
            <a:r>
              <a:rPr lang="en-US" sz="1920" dirty="0" err="1">
                <a:solidFill>
                  <a:srgbClr val="003965"/>
                </a:solidFill>
                <a:latin typeface="Calibri" panose="020F0502020204030204" pitchFamily="34" charset="0"/>
                <a:cs typeface="Calibri" panose="020F0502020204030204" pitchFamily="34" charset="0"/>
              </a:rPr>
              <a:t>Facebook.com</a:t>
            </a:r>
            <a:r>
              <a:rPr lang="en-US" sz="1920" dirty="0">
                <a:solidFill>
                  <a:srgbClr val="003965"/>
                </a:solidFill>
                <a:latin typeface="Calibri" panose="020F0502020204030204" pitchFamily="34" charset="0"/>
                <a:cs typeface="Calibri" panose="020F0502020204030204" pitchFamily="34" charset="0"/>
              </a:rPr>
              <a:t>/</a:t>
            </a:r>
            <a:r>
              <a:rPr lang="en-US" sz="1920" dirty="0" err="1">
                <a:solidFill>
                  <a:srgbClr val="003965"/>
                </a:solidFill>
                <a:latin typeface="Calibri" panose="020F0502020204030204" pitchFamily="34" charset="0"/>
                <a:cs typeface="Calibri" panose="020F0502020204030204" pitchFamily="34" charset="0"/>
              </a:rPr>
              <a:t>BALANCEFinFit</a:t>
            </a:r>
            <a:r>
              <a:rPr lang="en-US" sz="1920" dirty="0">
                <a:solidFill>
                  <a:srgbClr val="003965"/>
                </a:solidFill>
                <a:latin typeface="Calibri" panose="020F0502020204030204" pitchFamily="34" charset="0"/>
                <a:cs typeface="Calibri" panose="020F0502020204030204" pitchFamily="34" charset="0"/>
              </a:rPr>
              <a:t>  |  </a:t>
            </a:r>
            <a:r>
              <a:rPr lang="en-US" sz="1920" dirty="0" err="1">
                <a:solidFill>
                  <a:srgbClr val="003965"/>
                </a:solidFill>
                <a:latin typeface="Calibri" panose="020F0502020204030204" pitchFamily="34" charset="0"/>
                <a:cs typeface="Calibri" panose="020F0502020204030204" pitchFamily="34" charset="0"/>
              </a:rPr>
              <a:t>Twitter.com</a:t>
            </a:r>
            <a:r>
              <a:rPr lang="en-US" sz="1920" dirty="0">
                <a:solidFill>
                  <a:srgbClr val="003965"/>
                </a:solidFill>
                <a:latin typeface="Calibri" panose="020F0502020204030204" pitchFamily="34" charset="0"/>
                <a:cs typeface="Calibri" panose="020F0502020204030204" pitchFamily="34" charset="0"/>
              </a:rPr>
              <a:t>/</a:t>
            </a:r>
            <a:r>
              <a:rPr lang="en-US" sz="1920" dirty="0" err="1">
                <a:solidFill>
                  <a:srgbClr val="003965"/>
                </a:solidFill>
                <a:latin typeface="Calibri" panose="020F0502020204030204" pitchFamily="34" charset="0"/>
                <a:cs typeface="Calibri" panose="020F0502020204030204" pitchFamily="34" charset="0"/>
              </a:rPr>
              <a:t>BAL_Pro</a:t>
            </a:r>
            <a:endParaRPr lang="en-US" sz="1920" dirty="0">
              <a:solidFill>
                <a:srgbClr val="003965"/>
              </a:solidFill>
              <a:latin typeface="Calibri" panose="020F0502020204030204" pitchFamily="34" charset="0"/>
              <a:cs typeface="Calibri" panose="020F0502020204030204" pitchFamily="34" charset="0"/>
            </a:endParaRPr>
          </a:p>
          <a:p>
            <a:pPr algn="ctr"/>
            <a:endParaRPr lang="en-US" sz="2160" dirty="0">
              <a:solidFill>
                <a:srgbClr val="003965"/>
              </a:solidFill>
              <a:latin typeface="Calibri" panose="020F0502020204030204" pitchFamily="34" charset="0"/>
              <a:cs typeface="Calibri" panose="020F0502020204030204" pitchFamily="34" charset="0"/>
            </a:endParaRPr>
          </a:p>
          <a:p>
            <a:pPr algn="ctr">
              <a:buFont typeface="Times" charset="0"/>
              <a:buNone/>
            </a:pPr>
            <a:endParaRPr lang="en-US" sz="2160" b="1" dirty="0">
              <a:solidFill>
                <a:srgbClr val="0039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4356612"/>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222469"/>
            <a:ext cx="9144000" cy="1112393"/>
          </a:xfrm>
        </p:spPr>
        <p:txBody>
          <a:bodyPr>
            <a:normAutofit/>
          </a:bodyPr>
          <a:lstStyle/>
          <a:p>
            <a:r>
              <a:rPr lang="en-GB" dirty="0" smtClean="0"/>
              <a:t>What’s a Credit union?</a:t>
            </a:r>
            <a:endParaRPr lang="en-GB" dirty="0"/>
          </a:p>
        </p:txBody>
      </p:sp>
      <p:sp>
        <p:nvSpPr>
          <p:cNvPr id="6" name="Content Placeholder 2"/>
          <p:cNvSpPr txBox="1">
            <a:spLocks/>
          </p:cNvSpPr>
          <p:nvPr/>
        </p:nvSpPr>
        <p:spPr>
          <a:xfrm>
            <a:off x="2522483" y="1226912"/>
            <a:ext cx="8831317" cy="4481738"/>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Credit Unions are not-for-profit organizations that exist to serve their members</a:t>
            </a:r>
          </a:p>
          <a:p>
            <a:pPr marL="0" indent="0">
              <a:buNone/>
            </a:pPr>
            <a:endParaRPr lang="en-US" sz="1200" dirty="0"/>
          </a:p>
          <a:p>
            <a:r>
              <a:rPr lang="en-US" sz="2400" dirty="0" smtClean="0"/>
              <a:t>How are they like banks?</a:t>
            </a:r>
          </a:p>
          <a:p>
            <a:pPr lvl="1"/>
            <a:r>
              <a:rPr lang="en-US" sz="2200" dirty="0" smtClean="0"/>
              <a:t>Credit Unions accept deposits, make loans and provide other financial services</a:t>
            </a:r>
          </a:p>
          <a:p>
            <a:pPr lvl="1"/>
            <a:r>
              <a:rPr lang="en-US" sz="2200" dirty="0" smtClean="0"/>
              <a:t>Credit Unions have ATMs as well as PC and Mobile Banking</a:t>
            </a:r>
          </a:p>
          <a:p>
            <a:pPr lvl="1"/>
            <a:r>
              <a:rPr lang="en-US" sz="2200" dirty="0" smtClean="0"/>
              <a:t>Deposits are federally insured </a:t>
            </a:r>
          </a:p>
          <a:p>
            <a:pPr marL="0" indent="0">
              <a:buNone/>
            </a:pPr>
            <a:r>
              <a:rPr lang="en-US" sz="1200" dirty="0" smtClean="0"/>
              <a:t>	</a:t>
            </a:r>
          </a:p>
          <a:p>
            <a:r>
              <a:rPr lang="en-US" sz="2400" dirty="0" smtClean="0"/>
              <a:t>How are they not like banks?</a:t>
            </a:r>
          </a:p>
          <a:p>
            <a:pPr lvl="1"/>
            <a:r>
              <a:rPr lang="en-US" sz="2200" dirty="0" smtClean="0"/>
              <a:t>Instead of stockholders they are owned by their members</a:t>
            </a:r>
          </a:p>
          <a:p>
            <a:pPr lvl="1"/>
            <a:r>
              <a:rPr lang="en-US" sz="2200" dirty="0" smtClean="0"/>
              <a:t>Profits go back to members in better rates and lower fees</a:t>
            </a:r>
          </a:p>
          <a:p>
            <a:pPr lvl="1"/>
            <a:endParaRPr lang="en-US" sz="2200" dirty="0" smtClean="0"/>
          </a:p>
          <a:p>
            <a:pPr marL="457200" lvl="1" indent="0">
              <a:buNone/>
            </a:pPr>
            <a:endParaRPr lang="en-US" sz="2400" dirty="0" smtClean="0"/>
          </a:p>
          <a:p>
            <a:pPr lvl="1"/>
            <a:endParaRPr lang="en-US" dirty="0" smtClean="0"/>
          </a:p>
          <a:p>
            <a:pPr marL="457200" lvl="1"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4206161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116750"/>
            <a:ext cx="9144000" cy="1112393"/>
          </a:xfrm>
        </p:spPr>
        <p:txBody>
          <a:bodyPr>
            <a:normAutofit/>
          </a:bodyPr>
          <a:lstStyle/>
          <a:p>
            <a:r>
              <a:rPr lang="en-GB" dirty="0" smtClean="0"/>
              <a:t>Who is excite credit union</a:t>
            </a:r>
            <a:endParaRPr lang="en-GB" dirty="0"/>
          </a:p>
        </p:txBody>
      </p:sp>
      <p:sp>
        <p:nvSpPr>
          <p:cNvPr id="6" name="Content Placeholder 2"/>
          <p:cNvSpPr txBox="1">
            <a:spLocks/>
          </p:cNvSpPr>
          <p:nvPr/>
        </p:nvSpPr>
        <p:spPr>
          <a:xfrm>
            <a:off x="2522483" y="1229143"/>
            <a:ext cx="8831317" cy="4986306"/>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We’re your local, neighborhood-friendly credit union and we’ve been here over 60 years</a:t>
            </a:r>
          </a:p>
          <a:p>
            <a:pPr marL="0" indent="0">
              <a:buNone/>
            </a:pPr>
            <a:endParaRPr lang="en-US" sz="1200" dirty="0"/>
          </a:p>
          <a:p>
            <a:r>
              <a:rPr lang="en-US" sz="2800" dirty="0" smtClean="0"/>
              <a:t>Over 40,000 members and approximately $600m in assets</a:t>
            </a:r>
          </a:p>
          <a:p>
            <a:pPr marL="0" indent="0">
              <a:buNone/>
            </a:pPr>
            <a:endParaRPr lang="en-US" sz="1200" dirty="0"/>
          </a:p>
          <a:p>
            <a:r>
              <a:rPr lang="en-US" sz="2800" dirty="0" smtClean="0"/>
              <a:t>Regular Accounts with no monthly fees</a:t>
            </a:r>
          </a:p>
          <a:p>
            <a:pPr marL="0" indent="0">
              <a:buNone/>
            </a:pPr>
            <a:endParaRPr lang="en-US" sz="1200" dirty="0"/>
          </a:p>
          <a:p>
            <a:r>
              <a:rPr lang="en-US" sz="2800" dirty="0" smtClean="0"/>
              <a:t>Our goal is to give everyone the chance to build a financially stronger future</a:t>
            </a:r>
          </a:p>
          <a:p>
            <a:pPr marL="0" indent="0">
              <a:buNone/>
            </a:pPr>
            <a:endParaRPr lang="en-US" sz="1200" dirty="0"/>
          </a:p>
          <a:p>
            <a:r>
              <a:rPr lang="en-US" sz="2800" dirty="0" smtClean="0"/>
              <a:t>Unique Youth Savings Programs</a:t>
            </a:r>
          </a:p>
        </p:txBody>
      </p:sp>
    </p:spTree>
    <p:extLst>
      <p:ext uri="{BB962C8B-B14F-4D97-AF65-F5344CB8AC3E}">
        <p14:creationId xmlns:p14="http://schemas.microsoft.com/office/powerpoint/2010/main" val="1525268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390260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0"/>
            <a:ext cx="5496076" cy="6858000"/>
          </a:xfrm>
          <a:prstGeom prst="rect">
            <a:avLst/>
          </a:prstGeom>
        </p:spPr>
      </p:pic>
      <p:sp>
        <p:nvSpPr>
          <p:cNvPr id="15" name="Content Placeholder 14"/>
          <p:cNvSpPr>
            <a:spLocks noGrp="1"/>
          </p:cNvSpPr>
          <p:nvPr>
            <p:ph type="body" sz="quarter" idx="21"/>
          </p:nvPr>
        </p:nvSpPr>
        <p:spPr>
          <a:xfrm>
            <a:off x="912499" y="1367982"/>
            <a:ext cx="5369767" cy="4546601"/>
          </a:xfrm>
          <a:noFill/>
          <a:ln>
            <a:noFill/>
          </a:ln>
        </p:spPr>
        <p:style>
          <a:lnRef idx="2">
            <a:schemeClr val="dk1"/>
          </a:lnRef>
          <a:fillRef idx="1">
            <a:schemeClr val="lt1"/>
          </a:fillRef>
          <a:effectRef idx="0">
            <a:schemeClr val="dk1"/>
          </a:effectRef>
          <a:fontRef idx="minor">
            <a:schemeClr val="dk1"/>
          </a:fontRef>
        </p:style>
        <p:txBody>
          <a:bodyPr numCol="1" spcCol="269933">
            <a:noAutofit/>
          </a:bodyPr>
          <a:lstStyle/>
          <a:p>
            <a:pPr marL="411480" indent="-411480">
              <a:lnSpc>
                <a:spcPct val="100000"/>
              </a:lnSpc>
              <a:spcBef>
                <a:spcPts val="720"/>
              </a:spcBef>
              <a:buFont typeface="Arial"/>
              <a:buChar char="•"/>
            </a:pPr>
            <a:r>
              <a:rPr lang="en-US" sz="2880" dirty="0">
                <a:latin typeface="Calibri" charset="0"/>
                <a:ea typeface="ＭＳ Ｐゴシック" charset="0"/>
                <a:cs typeface="ＭＳ Ｐゴシック" charset="0"/>
              </a:rPr>
              <a:t>Three major credit bureaus</a:t>
            </a:r>
          </a:p>
          <a:p>
            <a:pPr>
              <a:lnSpc>
                <a:spcPct val="100000"/>
              </a:lnSpc>
              <a:spcBef>
                <a:spcPts val="720"/>
              </a:spcBef>
              <a:tabLst>
                <a:tab pos="643890" algn="l"/>
              </a:tabLst>
            </a:pPr>
            <a:r>
              <a:rPr lang="en-US" sz="2400" i="1" dirty="0">
                <a:latin typeface="Calibri" charset="0"/>
                <a:ea typeface="ＭＳ Ｐゴシック" charset="0"/>
                <a:cs typeface="ＭＳ Ｐゴシック" charset="0"/>
              </a:rPr>
              <a:t>	- Equifax, Experian &amp; </a:t>
            </a:r>
            <a:r>
              <a:rPr lang="en-US" sz="2400" i="1" dirty="0" err="1">
                <a:latin typeface="Calibri" charset="0"/>
                <a:ea typeface="ＭＳ Ｐゴシック" charset="0"/>
                <a:cs typeface="ＭＳ Ｐゴシック" charset="0"/>
              </a:rPr>
              <a:t>TransUnion</a:t>
            </a:r>
            <a:endParaRPr lang="en-US" sz="2400" i="1" dirty="0">
              <a:latin typeface="Calibri" charset="0"/>
              <a:ea typeface="ＭＳ Ｐゴシック" charset="0"/>
              <a:cs typeface="ＭＳ Ｐゴシック" charset="0"/>
            </a:endParaRPr>
          </a:p>
          <a:p>
            <a:pPr marL="411480" indent="-411480">
              <a:lnSpc>
                <a:spcPct val="100000"/>
              </a:lnSpc>
              <a:spcBef>
                <a:spcPts val="720"/>
              </a:spcBef>
              <a:buFont typeface="Arial"/>
              <a:buChar char="•"/>
            </a:pPr>
            <a:r>
              <a:rPr lang="en-US" sz="2880" dirty="0">
                <a:latin typeface="Calibri" charset="0"/>
                <a:ea typeface="ＭＳ Ｐゴシック" charset="0"/>
                <a:cs typeface="ＭＳ Ｐゴシック" charset="0"/>
              </a:rPr>
              <a:t>Bureaus compile and report information</a:t>
            </a:r>
          </a:p>
          <a:p>
            <a:pPr>
              <a:lnSpc>
                <a:spcPct val="100000"/>
              </a:lnSpc>
              <a:spcBef>
                <a:spcPts val="720"/>
              </a:spcBef>
              <a:tabLst>
                <a:tab pos="643890" algn="l"/>
              </a:tabLst>
            </a:pPr>
            <a:r>
              <a:rPr lang="en-US" sz="2400" i="1" dirty="0">
                <a:latin typeface="Calibri" charset="0"/>
                <a:ea typeface="ＭＳ Ｐゴシック" charset="0"/>
                <a:cs typeface="ＭＳ Ｐゴシック" charset="0"/>
              </a:rPr>
              <a:t>	- Payment history, public records, 	  personal information, inquiries</a:t>
            </a:r>
            <a:endParaRPr lang="en-US" sz="2880" i="1" dirty="0">
              <a:latin typeface="Calibri" charset="0"/>
              <a:ea typeface="ＭＳ Ｐゴシック" charset="0"/>
              <a:cs typeface="ＭＳ Ｐゴシック" charset="0"/>
            </a:endParaRPr>
          </a:p>
          <a:p>
            <a:pPr marL="411480" indent="-411480">
              <a:lnSpc>
                <a:spcPct val="100000"/>
              </a:lnSpc>
              <a:spcBef>
                <a:spcPts val="720"/>
              </a:spcBef>
              <a:buFont typeface="Arial"/>
              <a:buChar char="•"/>
            </a:pPr>
            <a:r>
              <a:rPr lang="en-US" sz="2880" dirty="0">
                <a:latin typeface="Calibri" charset="0"/>
                <a:ea typeface="ＭＳ Ｐゴシック" charset="0"/>
                <a:cs typeface="ＭＳ Ｐゴシック" charset="0"/>
              </a:rPr>
              <a:t>Information is used </a:t>
            </a:r>
            <a:br>
              <a:rPr lang="en-US" sz="2880" dirty="0">
                <a:latin typeface="Calibri" charset="0"/>
                <a:ea typeface="ＭＳ Ｐゴシック" charset="0"/>
                <a:cs typeface="ＭＳ Ｐゴシック" charset="0"/>
              </a:rPr>
            </a:br>
            <a:r>
              <a:rPr lang="en-US" sz="2880" dirty="0">
                <a:latin typeface="Calibri" charset="0"/>
                <a:ea typeface="ＭＳ Ｐゴシック" charset="0"/>
                <a:cs typeface="ＭＳ Ｐゴシック" charset="0"/>
              </a:rPr>
              <a:t>for credit and other </a:t>
            </a:r>
            <a:br>
              <a:rPr lang="en-US" sz="2880" dirty="0">
                <a:latin typeface="Calibri" charset="0"/>
                <a:ea typeface="ＭＳ Ｐゴシック" charset="0"/>
                <a:cs typeface="ＭＳ Ｐゴシック" charset="0"/>
              </a:rPr>
            </a:br>
            <a:r>
              <a:rPr lang="en-US" sz="2880" dirty="0">
                <a:latin typeface="Calibri" charset="0"/>
                <a:ea typeface="ＭＳ Ｐゴシック" charset="0"/>
                <a:cs typeface="ＭＳ Ｐゴシック" charset="0"/>
              </a:rPr>
              <a:t>business decisions</a:t>
            </a:r>
          </a:p>
        </p:txBody>
      </p:sp>
      <p:sp>
        <p:nvSpPr>
          <p:cNvPr id="3" name="Title 2"/>
          <p:cNvSpPr>
            <a:spLocks noGrp="1"/>
          </p:cNvSpPr>
          <p:nvPr>
            <p:ph type="title"/>
          </p:nvPr>
        </p:nvSpPr>
        <p:spPr>
          <a:xfrm>
            <a:off x="912013" y="702739"/>
            <a:ext cx="4438921" cy="990598"/>
          </a:xfrm>
        </p:spPr>
        <p:txBody>
          <a:bodyPr/>
          <a:lstStyle/>
          <a:p>
            <a:r>
              <a:rPr lang="en-US" sz="3840" dirty="0">
                <a:latin typeface="Calibri" charset="0"/>
                <a:cs typeface="Calibri" charset="0"/>
              </a:rPr>
              <a:t>Your Credit Report</a:t>
            </a:r>
            <a:endParaRPr lang="en-US" sz="3840" dirty="0"/>
          </a:p>
        </p:txBody>
      </p:sp>
      <p:pic>
        <p:nvPicPr>
          <p:cNvPr id="7" name="Picture 6">
            <a:extLst>
              <a:ext uri="{FF2B5EF4-FFF2-40B4-BE49-F238E27FC236}">
                <a16:creationId xmlns:a16="http://schemas.microsoft.com/office/drawing/2014/main" id="{17708C50-B9BA-A443-A173-1A9837EDF8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67049" y="6020629"/>
            <a:ext cx="1357222" cy="561739"/>
          </a:xfrm>
          <a:prstGeom prst="rect">
            <a:avLst/>
          </a:prstGeom>
        </p:spPr>
      </p:pic>
    </p:spTree>
    <p:extLst>
      <p:ext uri="{BB962C8B-B14F-4D97-AF65-F5344CB8AC3E}">
        <p14:creationId xmlns:p14="http://schemas.microsoft.com/office/powerpoint/2010/main" val="363973095"/>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spd="med">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AD82FE3-3DDB-2D42-BC85-CF895843CE52}"/>
              </a:ext>
            </a:extLst>
          </p:cNvPr>
          <p:cNvSpPr>
            <a:spLocks noGrp="1"/>
          </p:cNvSpPr>
          <p:nvPr>
            <p:ph type="body" sz="quarter" idx="14"/>
          </p:nvPr>
        </p:nvSpPr>
        <p:spPr>
          <a:xfrm>
            <a:off x="700041" y="968055"/>
            <a:ext cx="8170044" cy="463705"/>
          </a:xfrm>
        </p:spPr>
        <p:txBody>
          <a:bodyPr/>
          <a:lstStyle/>
          <a:p>
            <a:r>
              <a:rPr lang="en-US" dirty="0"/>
              <a:t>	</a:t>
            </a:r>
          </a:p>
        </p:txBody>
      </p:sp>
      <p:sp>
        <p:nvSpPr>
          <p:cNvPr id="2" name="Title 1">
            <a:extLst>
              <a:ext uri="{FF2B5EF4-FFF2-40B4-BE49-F238E27FC236}">
                <a16:creationId xmlns:a16="http://schemas.microsoft.com/office/drawing/2014/main" id="{ABE3F4CA-E63B-D54A-A82E-F844B6D931CE}"/>
              </a:ext>
            </a:extLst>
          </p:cNvPr>
          <p:cNvSpPr>
            <a:spLocks noGrp="1"/>
          </p:cNvSpPr>
          <p:nvPr>
            <p:ph type="title"/>
          </p:nvPr>
        </p:nvSpPr>
        <p:spPr>
          <a:xfrm>
            <a:off x="700041" y="457520"/>
            <a:ext cx="8425105" cy="510536"/>
          </a:xfrm>
        </p:spPr>
        <p:txBody>
          <a:bodyPr>
            <a:normAutofit fontScale="90000"/>
          </a:bodyPr>
          <a:lstStyle/>
          <a:p>
            <a:r>
              <a:rPr lang="en-US" sz="4200" b="1" i="1" dirty="0" smtClean="0"/>
              <a:t>What’s on your credit report</a:t>
            </a:r>
            <a:endParaRPr lang="en-US" i="1" dirty="0"/>
          </a:p>
        </p:txBody>
      </p:sp>
      <p:sp>
        <p:nvSpPr>
          <p:cNvPr id="5" name="TextBox 4"/>
          <p:cNvSpPr txBox="1"/>
          <p:nvPr/>
        </p:nvSpPr>
        <p:spPr>
          <a:xfrm>
            <a:off x="374073" y="1967345"/>
            <a:ext cx="3297382" cy="3962400"/>
          </a:xfrm>
          <a:prstGeom prst="rect">
            <a:avLst/>
          </a:prstGeom>
          <a:noFill/>
        </p:spPr>
        <p:txBody>
          <a:bodyPr wrap="square" rtlCol="0">
            <a:spAutoFit/>
          </a:bodyPr>
          <a:lstStyle/>
          <a:p>
            <a:endParaRPr lang="en-US" dirty="0"/>
          </a:p>
        </p:txBody>
      </p:sp>
      <p:sp>
        <p:nvSpPr>
          <p:cNvPr id="6" name="TextBox 5"/>
          <p:cNvSpPr txBox="1"/>
          <p:nvPr/>
        </p:nvSpPr>
        <p:spPr>
          <a:xfrm>
            <a:off x="374073" y="1967345"/>
            <a:ext cx="3297382" cy="3962400"/>
          </a:xfrm>
          <a:prstGeom prst="rect">
            <a:avLst/>
          </a:prstGeom>
          <a:noFill/>
        </p:spPr>
        <p:txBody>
          <a:bodyPr wrap="square" rtlCol="0">
            <a:spAutoFit/>
          </a:bodyPr>
          <a:lstStyle/>
          <a:p>
            <a:endParaRPr lang="en-US" dirty="0"/>
          </a:p>
        </p:txBody>
      </p:sp>
      <p:sp>
        <p:nvSpPr>
          <p:cNvPr id="7" name="TextBox 6"/>
          <p:cNvSpPr txBox="1"/>
          <p:nvPr/>
        </p:nvSpPr>
        <p:spPr>
          <a:xfrm>
            <a:off x="519932" y="1967345"/>
            <a:ext cx="3297382" cy="2677656"/>
          </a:xfrm>
          <a:prstGeom prst="rect">
            <a:avLst/>
          </a:prstGeom>
          <a:noFill/>
        </p:spPr>
        <p:txBody>
          <a:bodyPr wrap="square" rtlCol="0">
            <a:spAutoFit/>
          </a:bodyPr>
          <a:lstStyle/>
          <a:p>
            <a:r>
              <a:rPr lang="en-US" sz="2400" b="1" dirty="0" smtClean="0"/>
              <a:t>Personal Information</a:t>
            </a:r>
          </a:p>
          <a:p>
            <a:endParaRPr lang="en-US" dirty="0"/>
          </a:p>
          <a:p>
            <a:pPr marL="285750" indent="-285750">
              <a:buFont typeface="Arial" panose="020B0604020202020204" pitchFamily="34" charset="0"/>
              <a:buChar char="•"/>
            </a:pPr>
            <a:r>
              <a:rPr lang="en-US" dirty="0" smtClean="0"/>
              <a:t>Name</a:t>
            </a:r>
          </a:p>
          <a:p>
            <a:pPr marL="285750" indent="-285750">
              <a:buFont typeface="Arial" panose="020B0604020202020204" pitchFamily="34" charset="0"/>
              <a:buChar char="•"/>
            </a:pPr>
            <a:r>
              <a:rPr lang="en-US" dirty="0" smtClean="0"/>
              <a:t>Former Names</a:t>
            </a:r>
          </a:p>
          <a:p>
            <a:pPr marL="285750" indent="-285750">
              <a:buFont typeface="Arial" panose="020B0604020202020204" pitchFamily="34" charset="0"/>
              <a:buChar char="•"/>
            </a:pPr>
            <a:r>
              <a:rPr lang="en-US" dirty="0" smtClean="0"/>
              <a:t>Current Address</a:t>
            </a:r>
          </a:p>
          <a:p>
            <a:pPr marL="285750" indent="-285750">
              <a:buFont typeface="Arial" panose="020B0604020202020204" pitchFamily="34" charset="0"/>
              <a:buChar char="•"/>
            </a:pPr>
            <a:r>
              <a:rPr lang="en-US" dirty="0" smtClean="0"/>
              <a:t>Previous Addresses</a:t>
            </a:r>
          </a:p>
          <a:p>
            <a:pPr marL="285750" indent="-285750">
              <a:buFont typeface="Arial" panose="020B0604020202020204" pitchFamily="34" charset="0"/>
              <a:buChar char="•"/>
            </a:pPr>
            <a:r>
              <a:rPr lang="en-US" dirty="0" smtClean="0"/>
              <a:t>Social Security Number</a:t>
            </a:r>
          </a:p>
          <a:p>
            <a:pPr marL="285750" indent="-285750">
              <a:buFont typeface="Arial" panose="020B0604020202020204" pitchFamily="34" charset="0"/>
              <a:buChar char="•"/>
            </a:pPr>
            <a:r>
              <a:rPr lang="en-US" dirty="0" smtClean="0"/>
              <a:t>Date of Birth</a:t>
            </a:r>
          </a:p>
          <a:p>
            <a:pPr marL="285750" indent="-285750">
              <a:buFont typeface="Arial" panose="020B0604020202020204" pitchFamily="34" charset="0"/>
              <a:buChar char="•"/>
            </a:pPr>
            <a:r>
              <a:rPr lang="en-US" dirty="0" smtClean="0"/>
              <a:t>Employer</a:t>
            </a:r>
            <a:endParaRPr lang="en-US" dirty="0"/>
          </a:p>
        </p:txBody>
      </p:sp>
      <p:sp>
        <p:nvSpPr>
          <p:cNvPr id="9" name="TextBox 8"/>
          <p:cNvSpPr txBox="1"/>
          <p:nvPr/>
        </p:nvSpPr>
        <p:spPr>
          <a:xfrm>
            <a:off x="8701426" y="1967345"/>
            <a:ext cx="2957559" cy="3323987"/>
          </a:xfrm>
          <a:prstGeom prst="rect">
            <a:avLst/>
          </a:prstGeom>
          <a:noFill/>
        </p:spPr>
        <p:txBody>
          <a:bodyPr wrap="square" rtlCol="0">
            <a:spAutoFit/>
          </a:bodyPr>
          <a:lstStyle/>
          <a:p>
            <a:r>
              <a:rPr lang="en-US" sz="2400" b="1" dirty="0" smtClean="0"/>
              <a:t>Credit Inquiries</a:t>
            </a:r>
          </a:p>
          <a:p>
            <a:endParaRPr lang="en-US" dirty="0"/>
          </a:p>
          <a:p>
            <a:pPr marL="285750" indent="-285750">
              <a:buFont typeface="Arial" panose="020B0604020202020204" pitchFamily="34" charset="0"/>
              <a:buChar char="•"/>
            </a:pPr>
            <a:r>
              <a:rPr lang="en-US" dirty="0" smtClean="0"/>
              <a:t>Soft Inquiries</a:t>
            </a:r>
          </a:p>
          <a:p>
            <a:pPr marL="285750" indent="-285750">
              <a:buFont typeface="Arial" panose="020B0604020202020204" pitchFamily="34" charset="0"/>
              <a:buChar char="•"/>
            </a:pPr>
            <a:r>
              <a:rPr lang="en-US" dirty="0" smtClean="0"/>
              <a:t>Hard Inquiries</a:t>
            </a:r>
          </a:p>
          <a:p>
            <a:pPr marL="285750" indent="-285750">
              <a:buFont typeface="Arial" panose="020B0604020202020204" pitchFamily="34" charset="0"/>
              <a:buChar char="•"/>
            </a:pPr>
            <a:endParaRPr lang="en-US" dirty="0"/>
          </a:p>
          <a:p>
            <a:r>
              <a:rPr lang="en-US" sz="2400" b="1" dirty="0" smtClean="0"/>
              <a:t>Public Records</a:t>
            </a:r>
          </a:p>
          <a:p>
            <a:endParaRPr lang="en-US" dirty="0"/>
          </a:p>
          <a:p>
            <a:pPr marL="285750" indent="-285750">
              <a:buFont typeface="Arial" panose="020B0604020202020204" pitchFamily="34" charset="0"/>
              <a:buChar char="•"/>
            </a:pPr>
            <a:r>
              <a:rPr lang="en-US" dirty="0" smtClean="0"/>
              <a:t>Bankruptcies</a:t>
            </a:r>
          </a:p>
          <a:p>
            <a:pPr marL="285750" indent="-285750">
              <a:buFont typeface="Arial" panose="020B0604020202020204" pitchFamily="34" charset="0"/>
              <a:buChar char="•"/>
            </a:pPr>
            <a:r>
              <a:rPr lang="en-US" dirty="0" smtClean="0"/>
              <a:t>Collections</a:t>
            </a:r>
          </a:p>
          <a:p>
            <a:pPr marL="285750" indent="-285750">
              <a:buFont typeface="Arial" panose="020B0604020202020204" pitchFamily="34" charset="0"/>
              <a:buChar char="•"/>
            </a:pPr>
            <a:r>
              <a:rPr lang="en-US" dirty="0" smtClean="0"/>
              <a:t>Repossessions</a:t>
            </a:r>
          </a:p>
          <a:p>
            <a:pPr marL="285750" indent="-285750">
              <a:buFont typeface="Arial" panose="020B0604020202020204" pitchFamily="34" charset="0"/>
              <a:buChar char="•"/>
            </a:pPr>
            <a:r>
              <a:rPr lang="en-US" dirty="0" smtClean="0"/>
              <a:t>Foreclosures</a:t>
            </a:r>
          </a:p>
        </p:txBody>
      </p:sp>
      <p:sp>
        <p:nvSpPr>
          <p:cNvPr id="10" name="TextBox 9"/>
          <p:cNvSpPr txBox="1"/>
          <p:nvPr/>
        </p:nvSpPr>
        <p:spPr>
          <a:xfrm>
            <a:off x="4570847" y="1967345"/>
            <a:ext cx="3377046" cy="3231654"/>
          </a:xfrm>
          <a:prstGeom prst="rect">
            <a:avLst/>
          </a:prstGeom>
          <a:noFill/>
        </p:spPr>
        <p:txBody>
          <a:bodyPr wrap="square" rtlCol="0">
            <a:spAutoFit/>
          </a:bodyPr>
          <a:lstStyle/>
          <a:p>
            <a:r>
              <a:rPr lang="en-US" sz="2400" b="1" dirty="0" smtClean="0"/>
              <a:t>Credit Accounts</a:t>
            </a:r>
          </a:p>
          <a:p>
            <a:endParaRPr lang="en-US" dirty="0"/>
          </a:p>
          <a:p>
            <a:pPr marL="285750" indent="-285750">
              <a:buFont typeface="Arial" panose="020B0604020202020204" pitchFamily="34" charset="0"/>
              <a:buChar char="•"/>
            </a:pPr>
            <a:r>
              <a:rPr lang="en-US" dirty="0" smtClean="0"/>
              <a:t>The date the account was opened</a:t>
            </a:r>
          </a:p>
          <a:p>
            <a:pPr marL="285750" indent="-285750">
              <a:buFont typeface="Arial" panose="020B0604020202020204" pitchFamily="34" charset="0"/>
              <a:buChar char="•"/>
            </a:pPr>
            <a:r>
              <a:rPr lang="en-US" dirty="0" smtClean="0"/>
              <a:t>The type of credit (revolving, installment, mortgage)</a:t>
            </a:r>
          </a:p>
          <a:p>
            <a:pPr marL="285750" indent="-285750">
              <a:buFont typeface="Arial" panose="020B0604020202020204" pitchFamily="34" charset="0"/>
              <a:buChar char="•"/>
            </a:pPr>
            <a:r>
              <a:rPr lang="en-US" dirty="0" smtClean="0"/>
              <a:t>Your credit limit</a:t>
            </a:r>
          </a:p>
          <a:p>
            <a:pPr marL="285750" indent="-285750">
              <a:buFont typeface="Arial" panose="020B0604020202020204" pitchFamily="34" charset="0"/>
              <a:buChar char="•"/>
            </a:pPr>
            <a:r>
              <a:rPr lang="en-US" dirty="0" smtClean="0"/>
              <a:t>Your current balance</a:t>
            </a:r>
          </a:p>
          <a:p>
            <a:pPr marL="285750" indent="-285750">
              <a:buFont typeface="Arial" panose="020B0604020202020204" pitchFamily="34" charset="0"/>
              <a:buChar char="•"/>
            </a:pPr>
            <a:r>
              <a:rPr lang="en-US" dirty="0" smtClean="0"/>
              <a:t>Who you have the account with</a:t>
            </a:r>
          </a:p>
          <a:p>
            <a:pPr marL="285750" indent="-285750">
              <a:buFont typeface="Arial" panose="020B0604020202020204" pitchFamily="34" charset="0"/>
              <a:buChar char="•"/>
            </a:pPr>
            <a:r>
              <a:rPr lang="en-US" dirty="0" smtClean="0"/>
              <a:t>Your payment history</a:t>
            </a:r>
          </a:p>
        </p:txBody>
      </p:sp>
    </p:spTree>
    <p:extLst>
      <p:ext uri="{BB962C8B-B14F-4D97-AF65-F5344CB8AC3E}">
        <p14:creationId xmlns:p14="http://schemas.microsoft.com/office/powerpoint/2010/main" val="201485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71159" y="1434893"/>
            <a:ext cx="5805943" cy="5199587"/>
          </a:xfrm>
        </p:spPr>
        <p:txBody>
          <a:bodyPr>
            <a:noAutofit/>
          </a:bodyPr>
          <a:lstStyle/>
          <a:p>
            <a:pPr marL="411480" indent="-411480">
              <a:lnSpc>
                <a:spcPct val="100000"/>
              </a:lnSpc>
              <a:spcBef>
                <a:spcPts val="0"/>
              </a:spcBef>
              <a:spcAft>
                <a:spcPts val="720"/>
              </a:spcAft>
              <a:buFont typeface="Arial"/>
              <a:buChar char="•"/>
              <a:defRPr/>
            </a:pPr>
            <a:r>
              <a:rPr lang="en-US" sz="2880" dirty="0">
                <a:latin typeface="Calibri"/>
                <a:cs typeface="Calibri"/>
              </a:rPr>
              <a:t>Numerical measure of</a:t>
            </a:r>
            <a:br>
              <a:rPr lang="en-US" sz="2880" dirty="0">
                <a:latin typeface="Calibri"/>
                <a:cs typeface="Calibri"/>
              </a:rPr>
            </a:br>
            <a:r>
              <a:rPr lang="en-US" sz="2880" dirty="0">
                <a:latin typeface="Calibri"/>
                <a:cs typeface="Calibri"/>
              </a:rPr>
              <a:t>credit worthiness</a:t>
            </a:r>
          </a:p>
          <a:p>
            <a:pPr marL="411480" indent="-411480">
              <a:lnSpc>
                <a:spcPct val="100000"/>
              </a:lnSpc>
              <a:spcBef>
                <a:spcPts val="0"/>
              </a:spcBef>
              <a:spcAft>
                <a:spcPts val="720"/>
              </a:spcAft>
              <a:buFont typeface="Arial"/>
              <a:buChar char="•"/>
              <a:defRPr/>
            </a:pPr>
            <a:r>
              <a:rPr lang="en-US" sz="2880" dirty="0">
                <a:latin typeface="Calibri"/>
                <a:cs typeface="Calibri"/>
              </a:rPr>
              <a:t>Based on information in</a:t>
            </a:r>
            <a:br>
              <a:rPr lang="en-US" sz="2880" dirty="0">
                <a:latin typeface="Calibri"/>
                <a:cs typeface="Calibri"/>
              </a:rPr>
            </a:br>
            <a:r>
              <a:rPr lang="en-US" sz="2880" dirty="0">
                <a:latin typeface="Calibri"/>
                <a:cs typeface="Calibri"/>
              </a:rPr>
              <a:t>credit report</a:t>
            </a:r>
          </a:p>
          <a:p>
            <a:pPr marL="411480" indent="-411480">
              <a:lnSpc>
                <a:spcPct val="100000"/>
              </a:lnSpc>
              <a:spcBef>
                <a:spcPts val="0"/>
              </a:spcBef>
              <a:spcAft>
                <a:spcPts val="720"/>
              </a:spcAft>
              <a:buFont typeface="Arial"/>
              <a:buChar char="•"/>
              <a:defRPr/>
            </a:pPr>
            <a:r>
              <a:rPr lang="en-US" sz="2880" dirty="0">
                <a:latin typeface="Calibri"/>
                <a:cs typeface="Calibri"/>
              </a:rPr>
              <a:t>Credit report tracks credit activity</a:t>
            </a:r>
          </a:p>
          <a:p>
            <a:pPr marL="548640">
              <a:lnSpc>
                <a:spcPct val="100000"/>
              </a:lnSpc>
              <a:spcBef>
                <a:spcPts val="0"/>
              </a:spcBef>
              <a:spcAft>
                <a:spcPts val="720"/>
              </a:spcAft>
              <a:defRPr/>
            </a:pPr>
            <a:r>
              <a:rPr lang="en-US" sz="2400" i="1" dirty="0">
                <a:latin typeface="Calibri"/>
                <a:cs typeface="Calibri"/>
              </a:rPr>
              <a:t>- Compiled by three bureaus: </a:t>
            </a:r>
            <a:br>
              <a:rPr lang="en-US" sz="2400" i="1" dirty="0">
                <a:latin typeface="Calibri"/>
                <a:cs typeface="Calibri"/>
              </a:rPr>
            </a:br>
            <a:r>
              <a:rPr lang="en-US" sz="2400" i="1" dirty="0">
                <a:latin typeface="Calibri"/>
                <a:cs typeface="Calibri"/>
              </a:rPr>
              <a:t>  Equifax, Experian, </a:t>
            </a:r>
            <a:r>
              <a:rPr lang="en-US" sz="2400" i="1" dirty="0" err="1">
                <a:latin typeface="Calibri"/>
                <a:cs typeface="Calibri"/>
              </a:rPr>
              <a:t>TransUnion</a:t>
            </a:r>
            <a:endParaRPr lang="en-US" sz="2400" i="1" dirty="0">
              <a:latin typeface="Calibri"/>
              <a:cs typeface="Calibri"/>
            </a:endParaRPr>
          </a:p>
          <a:p>
            <a:pPr marL="411480" indent="-411480">
              <a:lnSpc>
                <a:spcPct val="100000"/>
              </a:lnSpc>
              <a:spcBef>
                <a:spcPts val="0"/>
              </a:spcBef>
              <a:spcAft>
                <a:spcPts val="720"/>
              </a:spcAft>
              <a:buFont typeface="Arial"/>
              <a:buChar char="•"/>
              <a:defRPr/>
            </a:pPr>
            <a:r>
              <a:rPr lang="en-US" sz="2880" dirty="0">
                <a:latin typeface="Calibri"/>
                <a:cs typeface="Calibri"/>
              </a:rPr>
              <a:t>Many creditors just look at</a:t>
            </a:r>
            <a:br>
              <a:rPr lang="en-US" sz="2880" dirty="0">
                <a:latin typeface="Calibri"/>
                <a:cs typeface="Calibri"/>
              </a:rPr>
            </a:br>
            <a:r>
              <a:rPr lang="en-US" sz="2880" dirty="0">
                <a:latin typeface="Calibri"/>
                <a:cs typeface="Calibri"/>
              </a:rPr>
              <a:t>score, not report</a:t>
            </a:r>
          </a:p>
          <a:p>
            <a:pPr>
              <a:lnSpc>
                <a:spcPct val="100000"/>
              </a:lnSpc>
              <a:spcBef>
                <a:spcPts val="0"/>
              </a:spcBef>
              <a:spcAft>
                <a:spcPts val="720"/>
              </a:spcAft>
              <a:defRPr/>
            </a:pPr>
            <a:endParaRPr lang="en-US" sz="2880" dirty="0">
              <a:latin typeface="Calibri"/>
              <a:cs typeface="Calibri"/>
            </a:endParaRPr>
          </a:p>
          <a:p>
            <a:pPr>
              <a:lnSpc>
                <a:spcPct val="100000"/>
              </a:lnSpc>
              <a:spcBef>
                <a:spcPts val="0"/>
              </a:spcBef>
              <a:spcAft>
                <a:spcPts val="720"/>
              </a:spcAft>
              <a:defRPr/>
            </a:pPr>
            <a:endParaRPr lang="en-US" sz="2880" dirty="0">
              <a:latin typeface="Calibri"/>
              <a:cs typeface="Calibri"/>
            </a:endParaRPr>
          </a:p>
        </p:txBody>
      </p:sp>
      <p:sp>
        <p:nvSpPr>
          <p:cNvPr id="9" name="Title 8"/>
          <p:cNvSpPr>
            <a:spLocks noGrp="1"/>
          </p:cNvSpPr>
          <p:nvPr>
            <p:ph type="title"/>
          </p:nvPr>
        </p:nvSpPr>
        <p:spPr>
          <a:xfrm>
            <a:off x="5317902" y="608300"/>
            <a:ext cx="5337256" cy="1102357"/>
          </a:xfrm>
        </p:spPr>
        <p:txBody>
          <a:bodyPr/>
          <a:lstStyle/>
          <a:p>
            <a:r>
              <a:rPr lang="en-US" sz="4320" dirty="0">
                <a:latin typeface="Calibri" charset="0"/>
                <a:ea typeface="ＭＳ Ｐゴシック" charset="0"/>
                <a:cs typeface="Calibri" charset="0"/>
              </a:rPr>
              <a:t>What is a Credit Score?</a:t>
            </a:r>
            <a:endParaRPr lang="en-US" sz="4320" dirty="0"/>
          </a:p>
        </p:txBody>
      </p:sp>
      <p:sp>
        <p:nvSpPr>
          <p:cNvPr id="4" name="TextBox 3"/>
          <p:cNvSpPr txBox="1"/>
          <p:nvPr/>
        </p:nvSpPr>
        <p:spPr>
          <a:xfrm>
            <a:off x="1691641" y="792480"/>
            <a:ext cx="184731" cy="424732"/>
          </a:xfrm>
          <a:prstGeom prst="rect">
            <a:avLst/>
          </a:prstGeom>
          <a:noFill/>
        </p:spPr>
        <p:txBody>
          <a:bodyPr wrap="none" rtlCol="0">
            <a:spAutoFit/>
          </a:bodyPr>
          <a:lstStyle/>
          <a:p>
            <a:endParaRPr lang="en-US" sz="2160" dirty="0"/>
          </a:p>
        </p:txBody>
      </p:sp>
      <p:pic>
        <p:nvPicPr>
          <p:cNvPr id="3" name="Picture 2" descr="46040477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0"/>
            <a:ext cx="4410076" cy="6858000"/>
          </a:xfrm>
          <a:prstGeom prst="rect">
            <a:avLst/>
          </a:prstGeom>
        </p:spPr>
      </p:pic>
      <p:pic>
        <p:nvPicPr>
          <p:cNvPr id="8" name="Picture 7">
            <a:extLst>
              <a:ext uri="{FF2B5EF4-FFF2-40B4-BE49-F238E27FC236}">
                <a16:creationId xmlns:a16="http://schemas.microsoft.com/office/drawing/2014/main" id="{10CCD044-709B-504C-8B07-8C89806BC7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85576" y="6020629"/>
            <a:ext cx="1357222" cy="561739"/>
          </a:xfrm>
          <a:prstGeom prst="rect">
            <a:avLst/>
          </a:prstGeom>
        </p:spPr>
      </p:pic>
    </p:spTree>
    <p:extLst>
      <p:ext uri="{BB962C8B-B14F-4D97-AF65-F5344CB8AC3E}">
        <p14:creationId xmlns:p14="http://schemas.microsoft.com/office/powerpoint/2010/main" val="1072184350"/>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21"/>
          </p:nvPr>
        </p:nvSpPr>
        <p:spPr>
          <a:xfrm>
            <a:off x="911996" y="1685926"/>
            <a:ext cx="5183506" cy="4037226"/>
          </a:xfrm>
          <a:ln>
            <a:noFill/>
          </a:ln>
        </p:spPr>
        <p:style>
          <a:lnRef idx="2">
            <a:schemeClr val="dk1"/>
          </a:lnRef>
          <a:fillRef idx="1">
            <a:schemeClr val="lt1"/>
          </a:fillRef>
          <a:effectRef idx="0">
            <a:schemeClr val="dk1"/>
          </a:effectRef>
          <a:fontRef idx="minor">
            <a:schemeClr val="dk1"/>
          </a:fontRef>
        </p:style>
        <p:txBody>
          <a:bodyPr numCol="1" spcCol="269933">
            <a:noAutofit/>
          </a:bodyPr>
          <a:lstStyle/>
          <a:p>
            <a:pPr marL="411480" indent="-411480">
              <a:lnSpc>
                <a:spcPct val="100000"/>
              </a:lnSpc>
              <a:buFont typeface="Arial"/>
              <a:buChar char="•"/>
              <a:tabLst>
                <a:tab pos="140970" algn="l"/>
              </a:tabLst>
            </a:pPr>
            <a:r>
              <a:rPr lang="en-US" sz="2880" dirty="0">
                <a:latin typeface="Calibri" charset="0"/>
                <a:ea typeface="ＭＳ Ｐゴシック" charset="0"/>
                <a:cs typeface="ＭＳ Ｐゴシック" charset="0"/>
              </a:rPr>
              <a:t>Most widely used</a:t>
            </a:r>
            <a:br>
              <a:rPr lang="en-US" sz="2880" dirty="0">
                <a:latin typeface="Calibri" charset="0"/>
                <a:ea typeface="ＭＳ Ｐゴシック" charset="0"/>
                <a:cs typeface="ＭＳ Ｐゴシック" charset="0"/>
              </a:rPr>
            </a:br>
            <a:r>
              <a:rPr lang="en-US" sz="2880" dirty="0">
                <a:latin typeface="Calibri" charset="0"/>
                <a:ea typeface="ＭＳ Ｐゴシック" charset="0"/>
                <a:cs typeface="ＭＳ Ｐゴシック" charset="0"/>
              </a:rPr>
              <a:t>scoring model</a:t>
            </a:r>
          </a:p>
          <a:p>
            <a:pPr marL="411480" indent="-411480">
              <a:lnSpc>
                <a:spcPct val="100000"/>
              </a:lnSpc>
              <a:buFont typeface="Arial"/>
              <a:buChar char="•"/>
              <a:tabLst>
                <a:tab pos="140970" algn="l"/>
              </a:tabLst>
            </a:pPr>
            <a:r>
              <a:rPr lang="en-US" sz="2880" dirty="0">
                <a:latin typeface="Calibri" charset="0"/>
                <a:ea typeface="ＭＳ Ｐゴシック" charset="0"/>
                <a:cs typeface="ＭＳ Ｐゴシック" charset="0"/>
              </a:rPr>
              <a:t>300–850</a:t>
            </a:r>
          </a:p>
          <a:p>
            <a:pPr marL="548640">
              <a:lnSpc>
                <a:spcPct val="100000"/>
              </a:lnSpc>
              <a:spcBef>
                <a:spcPts val="480"/>
              </a:spcBef>
              <a:tabLst>
                <a:tab pos="140970" algn="l"/>
              </a:tabLst>
            </a:pPr>
            <a:r>
              <a:rPr lang="en-US" sz="2400" i="1" dirty="0">
                <a:latin typeface="Calibri" charset="0"/>
                <a:ea typeface="ＭＳ Ｐゴシック" charset="0"/>
                <a:cs typeface="ＭＳ Ｐゴシック" charset="0"/>
              </a:rPr>
              <a:t>- The higher, the better</a:t>
            </a:r>
          </a:p>
          <a:p>
            <a:pPr marL="411480" indent="-411480">
              <a:lnSpc>
                <a:spcPct val="100000"/>
              </a:lnSpc>
              <a:buFont typeface="Arial"/>
              <a:buChar char="•"/>
              <a:tabLst>
                <a:tab pos="140970" algn="l"/>
              </a:tabLst>
            </a:pPr>
            <a:r>
              <a:rPr lang="en-US" sz="2880" dirty="0">
                <a:latin typeface="Calibri" charset="0"/>
                <a:ea typeface="ＭＳ Ｐゴシック" charset="0"/>
                <a:cs typeface="ＭＳ Ｐゴシック" charset="0"/>
              </a:rPr>
              <a:t>Score from each bureau</a:t>
            </a:r>
          </a:p>
          <a:p>
            <a:pPr marL="548640">
              <a:lnSpc>
                <a:spcPct val="100000"/>
              </a:lnSpc>
              <a:spcBef>
                <a:spcPts val="480"/>
              </a:spcBef>
              <a:tabLst>
                <a:tab pos="140970" algn="l"/>
              </a:tabLst>
            </a:pPr>
            <a:r>
              <a:rPr lang="en-US" sz="2400" i="1" dirty="0">
                <a:latin typeface="Calibri" charset="0"/>
                <a:ea typeface="ＭＳ Ｐゴシック" charset="0"/>
                <a:cs typeface="ＭＳ Ｐゴシック" charset="0"/>
              </a:rPr>
              <a:t>- Creditor may check all three</a:t>
            </a:r>
            <a:br>
              <a:rPr lang="en-US" sz="2400" i="1" dirty="0">
                <a:latin typeface="Calibri" charset="0"/>
                <a:ea typeface="ＭＳ Ｐゴシック" charset="0"/>
                <a:cs typeface="ＭＳ Ｐゴシック" charset="0"/>
              </a:rPr>
            </a:br>
            <a:r>
              <a:rPr lang="en-US" sz="2400" i="1" dirty="0">
                <a:latin typeface="Calibri" charset="0"/>
                <a:ea typeface="ＭＳ Ｐゴシック" charset="0"/>
                <a:cs typeface="ＭＳ Ｐゴシック" charset="0"/>
              </a:rPr>
              <a:t>  or only one</a:t>
            </a:r>
          </a:p>
          <a:p>
            <a:pPr marL="411480" indent="-411480">
              <a:lnSpc>
                <a:spcPct val="100000"/>
              </a:lnSpc>
              <a:buFont typeface="Arial"/>
              <a:buChar char="•"/>
              <a:tabLst>
                <a:tab pos="140970" algn="l"/>
              </a:tabLst>
            </a:pPr>
            <a:endParaRPr lang="en-US" sz="2880" dirty="0">
              <a:latin typeface="Calibri" charset="0"/>
              <a:ea typeface="ＭＳ Ｐゴシック" charset="0"/>
              <a:cs typeface="ＭＳ Ｐゴシック" charset="0"/>
            </a:endParaRPr>
          </a:p>
        </p:txBody>
      </p:sp>
      <p:sp>
        <p:nvSpPr>
          <p:cNvPr id="3" name="Title 2"/>
          <p:cNvSpPr>
            <a:spLocks noGrp="1"/>
          </p:cNvSpPr>
          <p:nvPr>
            <p:ph type="title"/>
          </p:nvPr>
        </p:nvSpPr>
        <p:spPr>
          <a:xfrm>
            <a:off x="911997" y="814827"/>
            <a:ext cx="5244962" cy="1301778"/>
          </a:xfrm>
        </p:spPr>
        <p:txBody>
          <a:bodyPr/>
          <a:lstStyle/>
          <a:p>
            <a:r>
              <a:rPr lang="en-US" sz="4320" dirty="0">
                <a:latin typeface="Calibri" charset="0"/>
                <a:ea typeface="ＭＳ Ｐゴシック" charset="0"/>
                <a:cs typeface="ＭＳ Ｐゴシック" charset="0"/>
              </a:rPr>
              <a:t>FICO Score</a:t>
            </a:r>
            <a:endParaRPr lang="en-US" sz="4320" dirty="0"/>
          </a:p>
        </p:txBody>
      </p:sp>
      <p:pic>
        <p:nvPicPr>
          <p:cNvPr id="4" name="Picture 3" descr="45625947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0"/>
            <a:ext cx="5486400" cy="6858000"/>
          </a:xfrm>
          <a:prstGeom prst="rect">
            <a:avLst/>
          </a:prstGeom>
        </p:spPr>
      </p:pic>
      <p:pic>
        <p:nvPicPr>
          <p:cNvPr id="7" name="Picture 6">
            <a:extLst>
              <a:ext uri="{FF2B5EF4-FFF2-40B4-BE49-F238E27FC236}">
                <a16:creationId xmlns:a16="http://schemas.microsoft.com/office/drawing/2014/main" id="{4C55438B-AC97-4C4B-8273-361DD90873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78361" y="6020629"/>
            <a:ext cx="1357222" cy="561739"/>
          </a:xfrm>
          <a:prstGeom prst="rect">
            <a:avLst/>
          </a:prstGeom>
        </p:spPr>
      </p:pic>
    </p:spTree>
    <p:extLst>
      <p:ext uri="{BB962C8B-B14F-4D97-AF65-F5344CB8AC3E}">
        <p14:creationId xmlns:p14="http://schemas.microsoft.com/office/powerpoint/2010/main" val="1552296"/>
      </p:ext>
    </p:extLst>
  </p:cSld>
  <p:clrMapOvr>
    <a:masterClrMapping/>
  </p:clrMapOvr>
  <mc:AlternateContent xmlns:mc="http://schemas.openxmlformats.org/markup-compatibility/2006" xmlns:p14="http://schemas.microsoft.com/office/powerpoint/2010/main">
    <mc:Choice Requires="p14">
      <p:transition spd="slow" p14:dur="800">
        <p:wipe dir="r"/>
      </p:transition>
    </mc:Choice>
    <mc:Fallback xmlns="">
      <p:transition xmlns:p14="http://schemas.microsoft.com/office/powerpoint/2010/main" spd="slow">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type="body" sz="quarter" idx="21"/>
          </p:nvPr>
        </p:nvSpPr>
        <p:spPr>
          <a:xfrm>
            <a:off x="912499" y="1905000"/>
            <a:ext cx="5183506" cy="4546601"/>
          </a:xfrm>
          <a:ln>
            <a:noFill/>
          </a:ln>
        </p:spPr>
        <p:style>
          <a:lnRef idx="2">
            <a:schemeClr val="dk1"/>
          </a:lnRef>
          <a:fillRef idx="1">
            <a:schemeClr val="lt1"/>
          </a:fillRef>
          <a:effectRef idx="0">
            <a:schemeClr val="dk1"/>
          </a:effectRef>
          <a:fontRef idx="minor">
            <a:schemeClr val="dk1"/>
          </a:fontRef>
        </p:style>
        <p:txBody>
          <a:bodyPr numCol="1" spcCol="269933">
            <a:noAutofit/>
          </a:bodyPr>
          <a:lstStyle/>
          <a:p>
            <a:pPr marL="411480" indent="-411480">
              <a:lnSpc>
                <a:spcPct val="100000"/>
              </a:lnSpc>
              <a:spcBef>
                <a:spcPts val="720"/>
              </a:spcBef>
              <a:buFont typeface="Arial"/>
              <a:buChar char="•"/>
            </a:pPr>
            <a:r>
              <a:rPr lang="en-US" sz="2880" dirty="0">
                <a:latin typeface="Calibri" charset="0"/>
                <a:ea typeface="ＭＳ Ｐゴシック" charset="0"/>
                <a:cs typeface="ＭＳ Ｐゴシック" charset="0"/>
              </a:rPr>
              <a:t>Cost of credit</a:t>
            </a:r>
          </a:p>
          <a:p>
            <a:pPr>
              <a:lnSpc>
                <a:spcPct val="100000"/>
              </a:lnSpc>
              <a:spcBef>
                <a:spcPts val="720"/>
              </a:spcBef>
              <a:tabLst>
                <a:tab pos="643890" algn="l"/>
              </a:tabLst>
            </a:pPr>
            <a:r>
              <a:rPr lang="en-US" sz="2400" i="1" dirty="0">
                <a:latin typeface="Calibri" charset="0"/>
                <a:ea typeface="ＭＳ Ｐゴシック" charset="0"/>
                <a:cs typeface="ＭＳ Ｐゴシック" charset="0"/>
              </a:rPr>
              <a:t>	- Car loans</a:t>
            </a:r>
          </a:p>
          <a:p>
            <a:pPr>
              <a:lnSpc>
                <a:spcPct val="100000"/>
              </a:lnSpc>
              <a:spcBef>
                <a:spcPts val="720"/>
              </a:spcBef>
              <a:tabLst>
                <a:tab pos="643890" algn="l"/>
              </a:tabLst>
            </a:pPr>
            <a:r>
              <a:rPr lang="en-US" sz="2400" i="1" dirty="0">
                <a:latin typeface="Calibri" charset="0"/>
                <a:ea typeface="ＭＳ Ｐゴシック" charset="0"/>
                <a:cs typeface="ＭＳ Ｐゴシック" charset="0"/>
              </a:rPr>
              <a:t>	- Mortgages</a:t>
            </a:r>
          </a:p>
          <a:p>
            <a:pPr>
              <a:lnSpc>
                <a:spcPct val="100000"/>
              </a:lnSpc>
              <a:spcBef>
                <a:spcPts val="720"/>
              </a:spcBef>
              <a:tabLst>
                <a:tab pos="643890" algn="l"/>
              </a:tabLst>
            </a:pPr>
            <a:r>
              <a:rPr lang="en-US" sz="2400" i="1" dirty="0">
                <a:latin typeface="Calibri" charset="0"/>
                <a:ea typeface="ＭＳ Ｐゴシック" charset="0"/>
                <a:cs typeface="ＭＳ Ｐゴシック" charset="0"/>
              </a:rPr>
              <a:t>	- Credit cards</a:t>
            </a:r>
          </a:p>
          <a:p>
            <a:pPr>
              <a:lnSpc>
                <a:spcPct val="100000"/>
              </a:lnSpc>
              <a:spcBef>
                <a:spcPts val="720"/>
              </a:spcBef>
              <a:tabLst>
                <a:tab pos="643890" algn="l"/>
              </a:tabLst>
            </a:pPr>
            <a:r>
              <a:rPr lang="en-US" sz="2400" i="1" dirty="0">
                <a:latin typeface="Calibri" charset="0"/>
                <a:ea typeface="ＭＳ Ｐゴシック" charset="0"/>
                <a:cs typeface="ＭＳ Ｐゴシック" charset="0"/>
              </a:rPr>
              <a:t>	- Personal loans</a:t>
            </a:r>
          </a:p>
          <a:p>
            <a:pPr marL="411480" indent="-411480">
              <a:lnSpc>
                <a:spcPct val="100000"/>
              </a:lnSpc>
              <a:spcBef>
                <a:spcPts val="720"/>
              </a:spcBef>
              <a:buFont typeface="Arial"/>
              <a:buChar char="•"/>
            </a:pPr>
            <a:r>
              <a:rPr lang="en-US" sz="2880" dirty="0">
                <a:latin typeface="Calibri" charset="0"/>
                <a:ea typeface="ＭＳ Ｐゴシック" charset="0"/>
                <a:cs typeface="ＭＳ Ｐゴシック" charset="0"/>
              </a:rPr>
              <a:t>Insurance costs</a:t>
            </a:r>
          </a:p>
          <a:p>
            <a:pPr marL="411480" indent="-411480">
              <a:lnSpc>
                <a:spcPct val="100000"/>
              </a:lnSpc>
              <a:spcBef>
                <a:spcPts val="720"/>
              </a:spcBef>
              <a:buFont typeface="Arial"/>
              <a:buChar char="•"/>
            </a:pPr>
            <a:r>
              <a:rPr lang="en-US" sz="2880" dirty="0">
                <a:latin typeface="Calibri" charset="0"/>
                <a:ea typeface="ＭＳ Ｐゴシック" charset="0"/>
                <a:cs typeface="ＭＳ Ｐゴシック" charset="0"/>
              </a:rPr>
              <a:t>Employment opportunities</a:t>
            </a:r>
          </a:p>
          <a:p>
            <a:pPr marL="411480" indent="-411480">
              <a:lnSpc>
                <a:spcPct val="100000"/>
              </a:lnSpc>
              <a:spcBef>
                <a:spcPts val="720"/>
              </a:spcBef>
              <a:buFont typeface="Arial"/>
              <a:buChar char="•"/>
            </a:pPr>
            <a:r>
              <a:rPr lang="en-US" sz="2880" dirty="0">
                <a:latin typeface="Calibri" charset="0"/>
                <a:ea typeface="ＭＳ Ｐゴシック" charset="0"/>
                <a:cs typeface="ＭＳ Ｐゴシック" charset="0"/>
              </a:rPr>
              <a:t>Housing options</a:t>
            </a:r>
          </a:p>
        </p:txBody>
      </p:sp>
      <p:sp>
        <p:nvSpPr>
          <p:cNvPr id="3" name="Title 2"/>
          <p:cNvSpPr>
            <a:spLocks noGrp="1"/>
          </p:cNvSpPr>
          <p:nvPr>
            <p:ph type="title"/>
          </p:nvPr>
        </p:nvSpPr>
        <p:spPr>
          <a:xfrm>
            <a:off x="912013" y="702739"/>
            <a:ext cx="4438921" cy="990598"/>
          </a:xfrm>
        </p:spPr>
        <p:txBody>
          <a:bodyPr>
            <a:normAutofit fontScale="90000"/>
          </a:bodyPr>
          <a:lstStyle/>
          <a:p>
            <a:r>
              <a:rPr lang="en-US" sz="3840" dirty="0"/>
              <a:t>Why Does Good Credit Matter?</a:t>
            </a:r>
          </a:p>
        </p:txBody>
      </p:sp>
      <p:sp>
        <p:nvSpPr>
          <p:cNvPr id="2" name="Slide Number Placeholder 1"/>
          <p:cNvSpPr>
            <a:spLocks noGrp="1"/>
          </p:cNvSpPr>
          <p:nvPr>
            <p:ph type="sldNum" sz="quarter" idx="4294967295"/>
          </p:nvPr>
        </p:nvSpPr>
        <p:spPr>
          <a:xfrm>
            <a:off x="10750869" y="283331"/>
            <a:ext cx="554354" cy="531496"/>
          </a:xfrm>
          <a:prstGeom prst="wedgeRectCallout">
            <a:avLst/>
          </a:prstGeom>
        </p:spPr>
        <p:txBody>
          <a:bodyPr/>
          <a:lstStyle/>
          <a:p>
            <a:pPr defTabSz="822940"/>
            <a:fld id="{77513DED-9F41-6D4C-AADB-00EAAC4B4386}" type="slidenum">
              <a:rPr lang="sk-SK" smtClean="0"/>
              <a:pPr defTabSz="822940"/>
              <a:t>8</a:t>
            </a:fld>
            <a:endParaRPr lang="sk-SK"/>
          </a:p>
        </p:txBody>
      </p:sp>
      <p:pic>
        <p:nvPicPr>
          <p:cNvPr id="4" name="Picture 3" descr="178637255.jpg"/>
          <p:cNvPicPr>
            <a:picLocks noChangeAspect="1"/>
          </p:cNvPicPr>
          <p:nvPr/>
        </p:nvPicPr>
        <p:blipFill rotWithShape="1">
          <a:blip r:embed="rId3" cstate="screen">
            <a:extLst>
              <a:ext uri="{28A0092B-C50C-407E-A947-70E740481C1C}">
                <a14:useLocalDpi xmlns:a14="http://schemas.microsoft.com/office/drawing/2010/main"/>
              </a:ext>
            </a:extLst>
          </a:blip>
          <a:srcRect t="7545" b="2355"/>
          <a:stretch/>
        </p:blipFill>
        <p:spPr>
          <a:xfrm>
            <a:off x="6096005" y="0"/>
            <a:ext cx="5486395" cy="6858000"/>
          </a:xfrm>
          <a:prstGeom prst="rect">
            <a:avLst/>
          </a:prstGeom>
        </p:spPr>
      </p:pic>
      <p:pic>
        <p:nvPicPr>
          <p:cNvPr id="8" name="Picture 7">
            <a:extLst>
              <a:ext uri="{FF2B5EF4-FFF2-40B4-BE49-F238E27FC236}">
                <a16:creationId xmlns:a16="http://schemas.microsoft.com/office/drawing/2014/main" id="{CF15DBC2-8755-C347-8EBC-75BDBD0955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467049" y="6020629"/>
            <a:ext cx="1357222" cy="561739"/>
          </a:xfrm>
          <a:prstGeom prst="rect">
            <a:avLst/>
          </a:prstGeom>
        </p:spPr>
      </p:pic>
    </p:spTree>
    <p:extLst>
      <p:ext uri="{BB962C8B-B14F-4D97-AF65-F5344CB8AC3E}">
        <p14:creationId xmlns:p14="http://schemas.microsoft.com/office/powerpoint/2010/main" val="2847183148"/>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spd="med">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09058-F6CD-416C-86B8-9CAB3C7D516E}"/>
              </a:ext>
            </a:extLst>
          </p:cNvPr>
          <p:cNvSpPr>
            <a:spLocks noGrp="1"/>
          </p:cNvSpPr>
          <p:nvPr>
            <p:ph type="title"/>
          </p:nvPr>
        </p:nvSpPr>
        <p:spPr>
          <a:xfrm>
            <a:off x="2522483" y="147721"/>
            <a:ext cx="9144000" cy="1112393"/>
          </a:xfrm>
        </p:spPr>
        <p:txBody>
          <a:bodyPr>
            <a:normAutofit/>
          </a:bodyPr>
          <a:lstStyle/>
          <a:p>
            <a:r>
              <a:rPr lang="en-GB" sz="3600" dirty="0" smtClean="0"/>
              <a:t>How Much can it cost you?</a:t>
            </a:r>
            <a:endParaRPr lang="en-GB" sz="3600" dirty="0"/>
          </a:p>
        </p:txBody>
      </p:sp>
      <p:sp>
        <p:nvSpPr>
          <p:cNvPr id="6" name="Content Placeholder 2"/>
          <p:cNvSpPr txBox="1">
            <a:spLocks/>
          </p:cNvSpPr>
          <p:nvPr/>
        </p:nvSpPr>
        <p:spPr>
          <a:xfrm>
            <a:off x="2522483" y="1964017"/>
            <a:ext cx="8831317" cy="4377245"/>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1800" kern="1200">
                <a:solidFill>
                  <a:schemeClr val="tx1"/>
                </a:solidFill>
                <a:latin typeface="Proxima Nova" panose="02000506030000020004"/>
                <a:ea typeface="+mn-ea"/>
                <a:cs typeface="+mn-cs"/>
              </a:defRPr>
            </a:lvl1pPr>
            <a:lvl2pPr marL="685800" indent="-228600" algn="l" defTabSz="914400" rtl="0" eaLnBrk="1" latinLnBrk="0" hangingPunct="1">
              <a:lnSpc>
                <a:spcPct val="90000"/>
              </a:lnSpc>
              <a:spcBef>
                <a:spcPts val="500"/>
              </a:spcBef>
              <a:buFontTx/>
              <a:buBlip>
                <a:blip r:embed="rId3"/>
              </a:buBlip>
              <a:defRPr sz="1800" kern="1200">
                <a:solidFill>
                  <a:schemeClr val="tx1"/>
                </a:solidFill>
                <a:latin typeface="Proxima Nova" panose="0200050603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On a home loan</a:t>
            </a:r>
          </a:p>
          <a:p>
            <a:pPr marL="0" indent="0">
              <a:buNone/>
            </a:pPr>
            <a:endParaRPr lang="en-US" sz="1400" dirty="0" smtClean="0"/>
          </a:p>
          <a:p>
            <a:pPr lvl="2"/>
            <a:r>
              <a:rPr lang="en-US" sz="2600" dirty="0" smtClean="0"/>
              <a:t>With a 740 credit score your fee can be $6,295</a:t>
            </a:r>
          </a:p>
          <a:p>
            <a:pPr lvl="2"/>
            <a:r>
              <a:rPr lang="en-US" sz="2600" dirty="0" smtClean="0"/>
              <a:t>With a 680 credit score your fee can be $13,795</a:t>
            </a:r>
          </a:p>
          <a:p>
            <a:pPr marL="457200" lvl="1" indent="0">
              <a:buNone/>
            </a:pPr>
            <a:endParaRPr lang="en-US" sz="1200" dirty="0" smtClean="0"/>
          </a:p>
          <a:p>
            <a:pPr marL="0" indent="0" algn="ctr">
              <a:buNone/>
            </a:pPr>
            <a:r>
              <a:rPr lang="en-US" sz="2800" b="1" dirty="0" smtClean="0">
                <a:solidFill>
                  <a:srgbClr val="FF0000"/>
                </a:solidFill>
              </a:rPr>
              <a:t>$7,500 difference</a:t>
            </a:r>
          </a:p>
          <a:p>
            <a:pPr marL="457200" lvl="1" indent="0">
              <a:buNone/>
            </a:pPr>
            <a:endParaRPr lang="en-US" sz="1200" dirty="0" smtClean="0"/>
          </a:p>
          <a:p>
            <a:pPr lvl="2"/>
            <a:r>
              <a:rPr lang="en-US" sz="2600" dirty="0" smtClean="0"/>
              <a:t>Even 1 point (739 v 740) could cost you </a:t>
            </a:r>
            <a:r>
              <a:rPr lang="en-US" sz="2600" dirty="0" smtClean="0">
                <a:solidFill>
                  <a:srgbClr val="FF0000"/>
                </a:solidFill>
              </a:rPr>
              <a:t>$1,500</a:t>
            </a:r>
          </a:p>
          <a:p>
            <a:pPr marL="914400" lvl="2" indent="0">
              <a:buNone/>
            </a:pPr>
            <a:endParaRPr lang="en-US" sz="1200" dirty="0" smtClean="0">
              <a:solidFill>
                <a:srgbClr val="FF0000"/>
              </a:solidFill>
            </a:endParaRPr>
          </a:p>
          <a:p>
            <a:r>
              <a:rPr lang="en-US" sz="2400" dirty="0" smtClean="0"/>
              <a:t>Credit cards could go from 9.99% up to 24.9%</a:t>
            </a:r>
          </a:p>
          <a:p>
            <a:pPr marL="0" indent="0">
              <a:buNone/>
            </a:pPr>
            <a:endParaRPr lang="en-US" sz="1200" dirty="0" smtClean="0"/>
          </a:p>
          <a:p>
            <a:r>
              <a:rPr lang="en-US" sz="2400" dirty="0" smtClean="0"/>
              <a:t>Auto, personal and other loans will be affected as well</a:t>
            </a:r>
          </a:p>
          <a:p>
            <a:pPr lvl="1"/>
            <a:endParaRPr lang="en-US" dirty="0" smtClean="0"/>
          </a:p>
          <a:p>
            <a:pPr marL="457200" lvl="1" indent="0">
              <a:buNone/>
            </a:pPr>
            <a:endParaRPr lang="en-US" dirty="0" smtClean="0"/>
          </a:p>
          <a:p>
            <a:pPr marL="0" indent="0">
              <a:buNone/>
            </a:pPr>
            <a:endParaRPr lang="en-US" dirty="0" smtClean="0"/>
          </a:p>
          <a:p>
            <a:endParaRPr lang="en-US" dirty="0"/>
          </a:p>
        </p:txBody>
      </p:sp>
      <p:sp>
        <p:nvSpPr>
          <p:cNvPr id="3" name="TextBox 2"/>
          <p:cNvSpPr txBox="1"/>
          <p:nvPr/>
        </p:nvSpPr>
        <p:spPr>
          <a:xfrm>
            <a:off x="4799248" y="1260114"/>
            <a:ext cx="5104282" cy="461665"/>
          </a:xfrm>
          <a:prstGeom prst="rect">
            <a:avLst/>
          </a:prstGeom>
          <a:noFill/>
        </p:spPr>
        <p:txBody>
          <a:bodyPr wrap="none" rtlCol="0">
            <a:spAutoFit/>
          </a:bodyPr>
          <a:lstStyle/>
          <a:p>
            <a:r>
              <a:rPr lang="en-US" sz="2400" b="1" dirty="0" smtClean="0"/>
              <a:t>A good score can save you money</a:t>
            </a:r>
            <a:endParaRPr lang="en-US" sz="2400" b="1" dirty="0"/>
          </a:p>
        </p:txBody>
      </p:sp>
    </p:spTree>
    <p:extLst>
      <p:ext uri="{BB962C8B-B14F-4D97-AF65-F5344CB8AC3E}">
        <p14:creationId xmlns:p14="http://schemas.microsoft.com/office/powerpoint/2010/main" val="126566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70BFE484A8D0448C463DB207EE9ED9" ma:contentTypeVersion="1" ma:contentTypeDescription="Create a new document." ma:contentTypeScope="" ma:versionID="99ea791b208d30eae356b94fdb779a37">
  <xsd:schema xmlns:xsd="http://www.w3.org/2001/XMLSchema" xmlns:xs="http://www.w3.org/2001/XMLSchema" xmlns:p="http://schemas.microsoft.com/office/2006/metadata/properties" xmlns:ns2="a23e6d57-d8a4-4f46-af0d-446ccfa6714c" targetNamespace="http://schemas.microsoft.com/office/2006/metadata/properties" ma:root="true" ma:fieldsID="ed026cd8e2d8b24406feceee9738aa07"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7TUPDFEVKPPK-396605454-1</_dlc_DocId>
    <_dlc_DocIdUrl xmlns="a23e6d57-d8a4-4f46-af0d-446ccfa6714c">
      <Url>https://www.sccoe.org/plisd/parent/_layouts/15/DocIdRedir.aspx?ID=7TUPDFEVKPPK-396605454-1</Url>
      <Description>7TUPDFEVKPPK-396605454-1</Description>
    </_dlc_DocIdUrl>
  </documentManagement>
</p:properties>
</file>

<file path=customXml/itemProps1.xml><?xml version="1.0" encoding="utf-8"?>
<ds:datastoreItem xmlns:ds="http://schemas.openxmlformats.org/officeDocument/2006/customXml" ds:itemID="{C17DE9A1-5B35-4BED-ABE4-BE697935BC67}"/>
</file>

<file path=customXml/itemProps2.xml><?xml version="1.0" encoding="utf-8"?>
<ds:datastoreItem xmlns:ds="http://schemas.openxmlformats.org/officeDocument/2006/customXml" ds:itemID="{F207D99D-85F4-46BF-9B77-2803BDE5B889}"/>
</file>

<file path=customXml/itemProps3.xml><?xml version="1.0" encoding="utf-8"?>
<ds:datastoreItem xmlns:ds="http://schemas.openxmlformats.org/officeDocument/2006/customXml" ds:itemID="{FA49F772-2730-445E-A739-7BFDE7EAE8E3}"/>
</file>

<file path=customXml/itemProps4.xml><?xml version="1.0" encoding="utf-8"?>
<ds:datastoreItem xmlns:ds="http://schemas.openxmlformats.org/officeDocument/2006/customXml" ds:itemID="{592BB786-0B29-458B-9DF8-42F10FD037AC}"/>
</file>

<file path=docProps/app.xml><?xml version="1.0" encoding="utf-8"?>
<Properties xmlns="http://schemas.openxmlformats.org/officeDocument/2006/extended-properties" xmlns:vt="http://schemas.openxmlformats.org/officeDocument/2006/docPropsVTypes">
  <TotalTime>743</TotalTime>
  <Words>2191</Words>
  <Application>Microsoft Office PowerPoint</Application>
  <PresentationFormat>Widescreen</PresentationFormat>
  <Paragraphs>275</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Calibri Light</vt:lpstr>
      <vt:lpstr>Proxima Nova</vt:lpstr>
      <vt:lpstr>Roboto</vt:lpstr>
      <vt:lpstr>Roboto Light</vt:lpstr>
      <vt:lpstr>Times</vt:lpstr>
      <vt:lpstr>Office Theme</vt:lpstr>
      <vt:lpstr>PowerPoint Presentation</vt:lpstr>
      <vt:lpstr>What’s a Credit union?</vt:lpstr>
      <vt:lpstr>Who is excite credit union</vt:lpstr>
      <vt:lpstr>Your Credit Report</vt:lpstr>
      <vt:lpstr>What’s on your credit report</vt:lpstr>
      <vt:lpstr>What is a Credit Score?</vt:lpstr>
      <vt:lpstr>FICO Score</vt:lpstr>
      <vt:lpstr>Why Does Good Credit Matter?</vt:lpstr>
      <vt:lpstr>How Much can it cost you?</vt:lpstr>
      <vt:lpstr>How FICO Score Is Calculated</vt:lpstr>
      <vt:lpstr>How to Improve Your FICO Score</vt:lpstr>
      <vt:lpstr>Establishing or  Re-Establishing Credit</vt:lpstr>
      <vt:lpstr>Beware Credit Repair</vt:lpstr>
      <vt:lpstr>What are your credit rights?</vt:lpstr>
      <vt:lpstr>What if your credit is wrong?</vt:lpstr>
      <vt:lpstr>What are You Going to Do Now?</vt:lpstr>
      <vt:lpstr>PowerPoint Presentation</vt:lpstr>
      <vt:lpstr>Financial Centers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Hasegawa</dc:creator>
  <cp:lastModifiedBy>Daniel Hasegawa</cp:lastModifiedBy>
  <cp:revision>26</cp:revision>
  <dcterms:created xsi:type="dcterms:W3CDTF">2020-10-05T23:40:27Z</dcterms:created>
  <dcterms:modified xsi:type="dcterms:W3CDTF">2020-10-07T03:03:53Z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0x010100FB70BFE484A8D0448C463DB207EE9ED9</vt:lpwstr>
  </property>
  <property fmtid="{D5CDD505-2E9C-101B-9397-08002B2CF9AE}" pid="3" name="_dlc_DocIdItemGuid">
    <vt:lpwstr>5e14ed1e-711e-42a0-982b-a23ed4d21701</vt:lpwstr>
  </property>
</Properties>
</file>